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93" r:id="rId1"/>
  </p:sldMasterIdLst>
  <p:notesMasterIdLst>
    <p:notesMasterId r:id="rId46"/>
  </p:notesMasterIdLst>
  <p:sldIdLst>
    <p:sldId id="256" r:id="rId2"/>
    <p:sldId id="257" r:id="rId3"/>
    <p:sldId id="259" r:id="rId4"/>
    <p:sldId id="258" r:id="rId5"/>
    <p:sldId id="267" r:id="rId6"/>
    <p:sldId id="260" r:id="rId7"/>
    <p:sldId id="268" r:id="rId8"/>
    <p:sldId id="269" r:id="rId9"/>
    <p:sldId id="273" r:id="rId10"/>
    <p:sldId id="274" r:id="rId11"/>
    <p:sldId id="275" r:id="rId12"/>
    <p:sldId id="261" r:id="rId13"/>
    <p:sldId id="262" r:id="rId14"/>
    <p:sldId id="271" r:id="rId15"/>
    <p:sldId id="263" r:id="rId16"/>
    <p:sldId id="270" r:id="rId17"/>
    <p:sldId id="264" r:id="rId18"/>
    <p:sldId id="276" r:id="rId19"/>
    <p:sldId id="265" r:id="rId20"/>
    <p:sldId id="280" r:id="rId21"/>
    <p:sldId id="279" r:id="rId22"/>
    <p:sldId id="272" r:id="rId23"/>
    <p:sldId id="266" r:id="rId24"/>
    <p:sldId id="277" r:id="rId25"/>
    <p:sldId id="281" r:id="rId26"/>
    <p:sldId id="278"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1FE7FC8-DE6C-41CB-84C7-18108368CDCA}">
          <p14:sldIdLst>
            <p14:sldId id="256"/>
            <p14:sldId id="257"/>
            <p14:sldId id="259"/>
            <p14:sldId id="258"/>
            <p14:sldId id="267"/>
            <p14:sldId id="260"/>
            <p14:sldId id="268"/>
            <p14:sldId id="269"/>
            <p14:sldId id="273"/>
            <p14:sldId id="274"/>
            <p14:sldId id="275"/>
            <p14:sldId id="261"/>
            <p14:sldId id="262"/>
            <p14:sldId id="271"/>
            <p14:sldId id="263"/>
            <p14:sldId id="270"/>
            <p14:sldId id="264"/>
            <p14:sldId id="276"/>
            <p14:sldId id="265"/>
            <p14:sldId id="280"/>
            <p14:sldId id="279"/>
            <p14:sldId id="272"/>
            <p14:sldId id="266"/>
            <p14:sldId id="277"/>
            <p14:sldId id="281"/>
            <p14:sldId id="278"/>
            <p14:sldId id="282"/>
            <p14:sldId id="283"/>
            <p14:sldId id="284"/>
            <p14:sldId id="285"/>
            <p14:sldId id="286"/>
            <p14:sldId id="287"/>
            <p14:sldId id="288"/>
            <p14:sldId id="289"/>
            <p14:sldId id="290"/>
            <p14:sldId id="291"/>
            <p14:sldId id="292"/>
            <p14:sldId id="293"/>
            <p14:sldId id="294"/>
            <p14:sldId id="295"/>
            <p14:sldId id="296"/>
            <p14:sldId id="297"/>
            <p14:sldId id="298"/>
            <p14:sldId id="29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8293"/>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CC2DDA-D30E-4A5F-AC39-8EEEB7C86C27}" type="datetimeFigureOut">
              <a:rPr lang="en-GB" smtClean="0"/>
              <a:t>04/04/2024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25A53E-3D28-44E3-B6F7-B1B46C320DDA}" type="slidenum">
              <a:rPr lang="en-GB" smtClean="0"/>
              <a:t>‹#›</a:t>
            </a:fld>
            <a:endParaRPr lang="en-GB"/>
          </a:p>
        </p:txBody>
      </p:sp>
    </p:spTree>
    <p:extLst>
      <p:ext uri="{BB962C8B-B14F-4D97-AF65-F5344CB8AC3E}">
        <p14:creationId xmlns:p14="http://schemas.microsoft.com/office/powerpoint/2010/main" val="107036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F4BC5-5B74-0119-04E6-9C0C93214D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3B9A8A7-C18D-4394-6B84-6924290E65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43AFFC6-589C-43CC-70B9-1CCF02FF1169}"/>
              </a:ext>
            </a:extLst>
          </p:cNvPr>
          <p:cNvSpPr>
            <a:spLocks noGrp="1"/>
          </p:cNvSpPr>
          <p:nvPr>
            <p:ph type="dt" sz="half" idx="10"/>
          </p:nvPr>
        </p:nvSpPr>
        <p:spPr/>
        <p:txBody>
          <a:bodyPr/>
          <a:lstStyle/>
          <a:p>
            <a:fld id="{E2F95124-2DD9-495C-A1E5-1B4EE56386B5}" type="datetimeFigureOut">
              <a:rPr lang="en-GB" smtClean="0"/>
              <a:t>04/04/2024</a:t>
            </a:fld>
            <a:endParaRPr lang="en-GB"/>
          </a:p>
        </p:txBody>
      </p:sp>
      <p:sp>
        <p:nvSpPr>
          <p:cNvPr id="5" name="Footer Placeholder 4">
            <a:extLst>
              <a:ext uri="{FF2B5EF4-FFF2-40B4-BE49-F238E27FC236}">
                <a16:creationId xmlns:a16="http://schemas.microsoft.com/office/drawing/2014/main" id="{DBE618A3-CEA7-F56B-CD93-E7DFDCDA5B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2BB55B-1019-FED3-F669-0B3298A4469F}"/>
              </a:ext>
            </a:extLst>
          </p:cNvPr>
          <p:cNvSpPr>
            <a:spLocks noGrp="1"/>
          </p:cNvSpPr>
          <p:nvPr>
            <p:ph type="sldNum" sz="quarter" idx="12"/>
          </p:nvPr>
        </p:nvSpPr>
        <p:spPr/>
        <p:txBody>
          <a:bodyPr/>
          <a:lstStyle/>
          <a:p>
            <a:fld id="{B645C357-2861-4FA4-A33D-4237EFFD6F70}" type="slidenum">
              <a:rPr lang="en-GB" smtClean="0"/>
              <a:t>‹#›</a:t>
            </a:fld>
            <a:endParaRPr lang="en-GB"/>
          </a:p>
        </p:txBody>
      </p:sp>
    </p:spTree>
    <p:extLst>
      <p:ext uri="{BB962C8B-B14F-4D97-AF65-F5344CB8AC3E}">
        <p14:creationId xmlns:p14="http://schemas.microsoft.com/office/powerpoint/2010/main" val="3491562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CB0BC-137C-733B-5F46-0157707121D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D317BF9-9ADA-6FE3-0C2F-2C9C974B5C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8DAE71-658B-2AC6-5CF7-F48B02ED99F2}"/>
              </a:ext>
            </a:extLst>
          </p:cNvPr>
          <p:cNvSpPr>
            <a:spLocks noGrp="1"/>
          </p:cNvSpPr>
          <p:nvPr>
            <p:ph type="dt" sz="half" idx="10"/>
          </p:nvPr>
        </p:nvSpPr>
        <p:spPr/>
        <p:txBody>
          <a:bodyPr/>
          <a:lstStyle/>
          <a:p>
            <a:fld id="{E2F95124-2DD9-495C-A1E5-1B4EE56386B5}" type="datetimeFigureOut">
              <a:rPr lang="en-GB" smtClean="0"/>
              <a:t>04/04/2024</a:t>
            </a:fld>
            <a:endParaRPr lang="en-GB"/>
          </a:p>
        </p:txBody>
      </p:sp>
      <p:sp>
        <p:nvSpPr>
          <p:cNvPr id="5" name="Footer Placeholder 4">
            <a:extLst>
              <a:ext uri="{FF2B5EF4-FFF2-40B4-BE49-F238E27FC236}">
                <a16:creationId xmlns:a16="http://schemas.microsoft.com/office/drawing/2014/main" id="{532C054F-9EC1-F2E6-10E2-1F82FFE1BE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0F0D0D-C2B2-5432-3FC1-7AFE1DAB8527}"/>
              </a:ext>
            </a:extLst>
          </p:cNvPr>
          <p:cNvSpPr>
            <a:spLocks noGrp="1"/>
          </p:cNvSpPr>
          <p:nvPr>
            <p:ph type="sldNum" sz="quarter" idx="12"/>
          </p:nvPr>
        </p:nvSpPr>
        <p:spPr/>
        <p:txBody>
          <a:bodyPr/>
          <a:lstStyle/>
          <a:p>
            <a:fld id="{B645C357-2861-4FA4-A33D-4237EFFD6F70}" type="slidenum">
              <a:rPr lang="en-GB" smtClean="0"/>
              <a:t>‹#›</a:t>
            </a:fld>
            <a:endParaRPr lang="en-GB"/>
          </a:p>
        </p:txBody>
      </p:sp>
    </p:spTree>
    <p:extLst>
      <p:ext uri="{BB962C8B-B14F-4D97-AF65-F5344CB8AC3E}">
        <p14:creationId xmlns:p14="http://schemas.microsoft.com/office/powerpoint/2010/main" val="3659282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B6362D-5C73-E677-3D53-1102B84F4DA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5949B20-8D49-62FC-F648-4091D8446B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201B2D5-7AE9-60EF-D586-9AB5DB5C345C}"/>
              </a:ext>
            </a:extLst>
          </p:cNvPr>
          <p:cNvSpPr>
            <a:spLocks noGrp="1"/>
          </p:cNvSpPr>
          <p:nvPr>
            <p:ph type="dt" sz="half" idx="10"/>
          </p:nvPr>
        </p:nvSpPr>
        <p:spPr/>
        <p:txBody>
          <a:bodyPr/>
          <a:lstStyle/>
          <a:p>
            <a:fld id="{E2F95124-2DD9-495C-A1E5-1B4EE56386B5}" type="datetimeFigureOut">
              <a:rPr lang="en-GB" smtClean="0"/>
              <a:t>04/04/2024</a:t>
            </a:fld>
            <a:endParaRPr lang="en-GB"/>
          </a:p>
        </p:txBody>
      </p:sp>
      <p:sp>
        <p:nvSpPr>
          <p:cNvPr id="5" name="Footer Placeholder 4">
            <a:extLst>
              <a:ext uri="{FF2B5EF4-FFF2-40B4-BE49-F238E27FC236}">
                <a16:creationId xmlns:a16="http://schemas.microsoft.com/office/drawing/2014/main" id="{15A96D53-D3BF-9911-262A-63C62D7281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E69718-78D5-999D-26A3-03F0D4CA90CE}"/>
              </a:ext>
            </a:extLst>
          </p:cNvPr>
          <p:cNvSpPr>
            <a:spLocks noGrp="1"/>
          </p:cNvSpPr>
          <p:nvPr>
            <p:ph type="sldNum" sz="quarter" idx="12"/>
          </p:nvPr>
        </p:nvSpPr>
        <p:spPr/>
        <p:txBody>
          <a:bodyPr/>
          <a:lstStyle/>
          <a:p>
            <a:fld id="{B645C357-2861-4FA4-A33D-4237EFFD6F70}" type="slidenum">
              <a:rPr lang="en-GB" smtClean="0"/>
              <a:t>‹#›</a:t>
            </a:fld>
            <a:endParaRPr lang="en-GB"/>
          </a:p>
        </p:txBody>
      </p:sp>
    </p:spTree>
    <p:extLst>
      <p:ext uri="{BB962C8B-B14F-4D97-AF65-F5344CB8AC3E}">
        <p14:creationId xmlns:p14="http://schemas.microsoft.com/office/powerpoint/2010/main" val="1384566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6A1FD-8F65-BC40-2AD5-92F918E1F39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5E6DE94-F6DE-78B2-7636-CAD78E256C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199304-7162-742B-BED7-2FB3075F51B5}"/>
              </a:ext>
            </a:extLst>
          </p:cNvPr>
          <p:cNvSpPr>
            <a:spLocks noGrp="1"/>
          </p:cNvSpPr>
          <p:nvPr>
            <p:ph type="dt" sz="half" idx="10"/>
          </p:nvPr>
        </p:nvSpPr>
        <p:spPr/>
        <p:txBody>
          <a:bodyPr/>
          <a:lstStyle/>
          <a:p>
            <a:fld id="{E2F95124-2DD9-495C-A1E5-1B4EE56386B5}" type="datetimeFigureOut">
              <a:rPr lang="en-GB" smtClean="0"/>
              <a:t>04/04/2024</a:t>
            </a:fld>
            <a:endParaRPr lang="en-GB"/>
          </a:p>
        </p:txBody>
      </p:sp>
      <p:sp>
        <p:nvSpPr>
          <p:cNvPr id="5" name="Footer Placeholder 4">
            <a:extLst>
              <a:ext uri="{FF2B5EF4-FFF2-40B4-BE49-F238E27FC236}">
                <a16:creationId xmlns:a16="http://schemas.microsoft.com/office/drawing/2014/main" id="{63CF7CF1-40A4-F8BA-0216-AB7C82FA34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2CAB8B-82DD-BDD0-2C60-2ECF88A3EEFE}"/>
              </a:ext>
            </a:extLst>
          </p:cNvPr>
          <p:cNvSpPr>
            <a:spLocks noGrp="1"/>
          </p:cNvSpPr>
          <p:nvPr>
            <p:ph type="sldNum" sz="quarter" idx="12"/>
          </p:nvPr>
        </p:nvSpPr>
        <p:spPr/>
        <p:txBody>
          <a:bodyPr/>
          <a:lstStyle/>
          <a:p>
            <a:fld id="{B645C357-2861-4FA4-A33D-4237EFFD6F70}" type="slidenum">
              <a:rPr lang="en-GB" smtClean="0"/>
              <a:t>‹#›</a:t>
            </a:fld>
            <a:endParaRPr lang="en-GB"/>
          </a:p>
        </p:txBody>
      </p:sp>
    </p:spTree>
    <p:extLst>
      <p:ext uri="{BB962C8B-B14F-4D97-AF65-F5344CB8AC3E}">
        <p14:creationId xmlns:p14="http://schemas.microsoft.com/office/powerpoint/2010/main" val="2013519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E41-2448-C44E-9DEA-8121878A89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C219786-4C2E-8618-5D96-11D9A1E657A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5898D6-739B-4D6F-68B1-34FB4A9D0549}"/>
              </a:ext>
            </a:extLst>
          </p:cNvPr>
          <p:cNvSpPr>
            <a:spLocks noGrp="1"/>
          </p:cNvSpPr>
          <p:nvPr>
            <p:ph type="dt" sz="half" idx="10"/>
          </p:nvPr>
        </p:nvSpPr>
        <p:spPr/>
        <p:txBody>
          <a:bodyPr/>
          <a:lstStyle/>
          <a:p>
            <a:fld id="{E2F95124-2DD9-495C-A1E5-1B4EE56386B5}" type="datetimeFigureOut">
              <a:rPr lang="en-GB" smtClean="0"/>
              <a:t>04/04/2024</a:t>
            </a:fld>
            <a:endParaRPr lang="en-GB"/>
          </a:p>
        </p:txBody>
      </p:sp>
      <p:sp>
        <p:nvSpPr>
          <p:cNvPr id="5" name="Footer Placeholder 4">
            <a:extLst>
              <a:ext uri="{FF2B5EF4-FFF2-40B4-BE49-F238E27FC236}">
                <a16:creationId xmlns:a16="http://schemas.microsoft.com/office/drawing/2014/main" id="{BC4B46DB-DC9B-F953-DCEE-F8CF2AE92D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9434ADF-F985-A66A-7008-187309994E21}"/>
              </a:ext>
            </a:extLst>
          </p:cNvPr>
          <p:cNvSpPr>
            <a:spLocks noGrp="1"/>
          </p:cNvSpPr>
          <p:nvPr>
            <p:ph type="sldNum" sz="quarter" idx="12"/>
          </p:nvPr>
        </p:nvSpPr>
        <p:spPr/>
        <p:txBody>
          <a:bodyPr/>
          <a:lstStyle/>
          <a:p>
            <a:fld id="{B645C357-2861-4FA4-A33D-4237EFFD6F70}" type="slidenum">
              <a:rPr lang="en-GB" smtClean="0"/>
              <a:t>‹#›</a:t>
            </a:fld>
            <a:endParaRPr lang="en-GB"/>
          </a:p>
        </p:txBody>
      </p:sp>
    </p:spTree>
    <p:extLst>
      <p:ext uri="{BB962C8B-B14F-4D97-AF65-F5344CB8AC3E}">
        <p14:creationId xmlns:p14="http://schemas.microsoft.com/office/powerpoint/2010/main" val="3175956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DE8DF-B89D-D6AD-28B4-742DF24FB3E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07A1143-F8D5-5B38-2CEB-758EEC42A0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29550FF-7C6B-3C4B-6A27-1F5B079566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BE506D4-0D6C-3753-D124-46FEA3E14012}"/>
              </a:ext>
            </a:extLst>
          </p:cNvPr>
          <p:cNvSpPr>
            <a:spLocks noGrp="1"/>
          </p:cNvSpPr>
          <p:nvPr>
            <p:ph type="dt" sz="half" idx="10"/>
          </p:nvPr>
        </p:nvSpPr>
        <p:spPr/>
        <p:txBody>
          <a:bodyPr/>
          <a:lstStyle/>
          <a:p>
            <a:fld id="{E2F95124-2DD9-495C-A1E5-1B4EE56386B5}" type="datetimeFigureOut">
              <a:rPr lang="en-GB" smtClean="0"/>
              <a:t>04/04/2024</a:t>
            </a:fld>
            <a:endParaRPr lang="en-GB"/>
          </a:p>
        </p:txBody>
      </p:sp>
      <p:sp>
        <p:nvSpPr>
          <p:cNvPr id="6" name="Footer Placeholder 5">
            <a:extLst>
              <a:ext uri="{FF2B5EF4-FFF2-40B4-BE49-F238E27FC236}">
                <a16:creationId xmlns:a16="http://schemas.microsoft.com/office/drawing/2014/main" id="{F0CE3BC6-F81B-499F-4F7E-7CC4EF2B5A6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723AE1-B9E3-817E-9411-863188F3E2D1}"/>
              </a:ext>
            </a:extLst>
          </p:cNvPr>
          <p:cNvSpPr>
            <a:spLocks noGrp="1"/>
          </p:cNvSpPr>
          <p:nvPr>
            <p:ph type="sldNum" sz="quarter" idx="12"/>
          </p:nvPr>
        </p:nvSpPr>
        <p:spPr/>
        <p:txBody>
          <a:bodyPr/>
          <a:lstStyle/>
          <a:p>
            <a:fld id="{B645C357-2861-4FA4-A33D-4237EFFD6F70}" type="slidenum">
              <a:rPr lang="en-GB" smtClean="0"/>
              <a:t>‹#›</a:t>
            </a:fld>
            <a:endParaRPr lang="en-GB"/>
          </a:p>
        </p:txBody>
      </p:sp>
    </p:spTree>
    <p:extLst>
      <p:ext uri="{BB962C8B-B14F-4D97-AF65-F5344CB8AC3E}">
        <p14:creationId xmlns:p14="http://schemas.microsoft.com/office/powerpoint/2010/main" val="553199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BC59D-3B3B-076D-4FAF-A7758F62CDD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8E71FE-3E03-BC20-3F9F-10D4CCC5E3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301473-C851-0450-D1C0-484B43CC8F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879E8ED-410F-B58D-5967-9E7752DE9A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9E5FE5-6867-B935-5504-03FA8CA110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1BFF7B7-D58E-7345-B01A-B55A63046C0A}"/>
              </a:ext>
            </a:extLst>
          </p:cNvPr>
          <p:cNvSpPr>
            <a:spLocks noGrp="1"/>
          </p:cNvSpPr>
          <p:nvPr>
            <p:ph type="dt" sz="half" idx="10"/>
          </p:nvPr>
        </p:nvSpPr>
        <p:spPr/>
        <p:txBody>
          <a:bodyPr/>
          <a:lstStyle/>
          <a:p>
            <a:fld id="{E2F95124-2DD9-495C-A1E5-1B4EE56386B5}" type="datetimeFigureOut">
              <a:rPr lang="en-GB" smtClean="0"/>
              <a:t>04/04/2024</a:t>
            </a:fld>
            <a:endParaRPr lang="en-GB"/>
          </a:p>
        </p:txBody>
      </p:sp>
      <p:sp>
        <p:nvSpPr>
          <p:cNvPr id="8" name="Footer Placeholder 7">
            <a:extLst>
              <a:ext uri="{FF2B5EF4-FFF2-40B4-BE49-F238E27FC236}">
                <a16:creationId xmlns:a16="http://schemas.microsoft.com/office/drawing/2014/main" id="{C28BDAF2-119B-456A-3846-E097C3F5926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24D7433-7832-F221-3A7C-8FF68DE71657}"/>
              </a:ext>
            </a:extLst>
          </p:cNvPr>
          <p:cNvSpPr>
            <a:spLocks noGrp="1"/>
          </p:cNvSpPr>
          <p:nvPr>
            <p:ph type="sldNum" sz="quarter" idx="12"/>
          </p:nvPr>
        </p:nvSpPr>
        <p:spPr/>
        <p:txBody>
          <a:bodyPr/>
          <a:lstStyle/>
          <a:p>
            <a:fld id="{B645C357-2861-4FA4-A33D-4237EFFD6F70}" type="slidenum">
              <a:rPr lang="en-GB" smtClean="0"/>
              <a:t>‹#›</a:t>
            </a:fld>
            <a:endParaRPr lang="en-GB"/>
          </a:p>
        </p:txBody>
      </p:sp>
    </p:spTree>
    <p:extLst>
      <p:ext uri="{BB962C8B-B14F-4D97-AF65-F5344CB8AC3E}">
        <p14:creationId xmlns:p14="http://schemas.microsoft.com/office/powerpoint/2010/main" val="67799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B94CA-7301-14B4-EC2F-A8C70C9659E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6F18663-7947-97D1-4808-255E9EC38714}"/>
              </a:ext>
            </a:extLst>
          </p:cNvPr>
          <p:cNvSpPr>
            <a:spLocks noGrp="1"/>
          </p:cNvSpPr>
          <p:nvPr>
            <p:ph type="dt" sz="half" idx="10"/>
          </p:nvPr>
        </p:nvSpPr>
        <p:spPr/>
        <p:txBody>
          <a:bodyPr/>
          <a:lstStyle/>
          <a:p>
            <a:fld id="{E2F95124-2DD9-495C-A1E5-1B4EE56386B5}" type="datetimeFigureOut">
              <a:rPr lang="en-GB" smtClean="0"/>
              <a:t>04/04/2024</a:t>
            </a:fld>
            <a:endParaRPr lang="en-GB"/>
          </a:p>
        </p:txBody>
      </p:sp>
      <p:sp>
        <p:nvSpPr>
          <p:cNvPr id="4" name="Footer Placeholder 3">
            <a:extLst>
              <a:ext uri="{FF2B5EF4-FFF2-40B4-BE49-F238E27FC236}">
                <a16:creationId xmlns:a16="http://schemas.microsoft.com/office/drawing/2014/main" id="{A5CCA5FF-EC90-A9E0-94F2-020BF98B86D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AC60382-DC45-D9AC-1044-FC03103BBA3D}"/>
              </a:ext>
            </a:extLst>
          </p:cNvPr>
          <p:cNvSpPr>
            <a:spLocks noGrp="1"/>
          </p:cNvSpPr>
          <p:nvPr>
            <p:ph type="sldNum" sz="quarter" idx="12"/>
          </p:nvPr>
        </p:nvSpPr>
        <p:spPr/>
        <p:txBody>
          <a:bodyPr/>
          <a:lstStyle/>
          <a:p>
            <a:fld id="{B645C357-2861-4FA4-A33D-4237EFFD6F70}" type="slidenum">
              <a:rPr lang="en-GB" smtClean="0"/>
              <a:t>‹#›</a:t>
            </a:fld>
            <a:endParaRPr lang="en-GB"/>
          </a:p>
        </p:txBody>
      </p:sp>
    </p:spTree>
    <p:extLst>
      <p:ext uri="{BB962C8B-B14F-4D97-AF65-F5344CB8AC3E}">
        <p14:creationId xmlns:p14="http://schemas.microsoft.com/office/powerpoint/2010/main" val="2658752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BA1758-D559-C8C6-C758-CB60F5F5EAB2}"/>
              </a:ext>
            </a:extLst>
          </p:cNvPr>
          <p:cNvSpPr>
            <a:spLocks noGrp="1"/>
          </p:cNvSpPr>
          <p:nvPr>
            <p:ph type="dt" sz="half" idx="10"/>
          </p:nvPr>
        </p:nvSpPr>
        <p:spPr/>
        <p:txBody>
          <a:bodyPr/>
          <a:lstStyle/>
          <a:p>
            <a:fld id="{E2F95124-2DD9-495C-A1E5-1B4EE56386B5}" type="datetimeFigureOut">
              <a:rPr lang="en-GB" smtClean="0"/>
              <a:t>04/04/2024</a:t>
            </a:fld>
            <a:endParaRPr lang="en-GB"/>
          </a:p>
        </p:txBody>
      </p:sp>
      <p:sp>
        <p:nvSpPr>
          <p:cNvPr id="3" name="Footer Placeholder 2">
            <a:extLst>
              <a:ext uri="{FF2B5EF4-FFF2-40B4-BE49-F238E27FC236}">
                <a16:creationId xmlns:a16="http://schemas.microsoft.com/office/drawing/2014/main" id="{DD0C7C4C-63BB-7AE7-BA02-05BB38B0769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8D0007A-A0A1-A1A8-3A01-7791746F5DDB}"/>
              </a:ext>
            </a:extLst>
          </p:cNvPr>
          <p:cNvSpPr>
            <a:spLocks noGrp="1"/>
          </p:cNvSpPr>
          <p:nvPr>
            <p:ph type="sldNum" sz="quarter" idx="12"/>
          </p:nvPr>
        </p:nvSpPr>
        <p:spPr/>
        <p:txBody>
          <a:bodyPr/>
          <a:lstStyle/>
          <a:p>
            <a:fld id="{B645C357-2861-4FA4-A33D-4237EFFD6F70}" type="slidenum">
              <a:rPr lang="en-GB" smtClean="0"/>
              <a:t>‹#›</a:t>
            </a:fld>
            <a:endParaRPr lang="en-GB"/>
          </a:p>
        </p:txBody>
      </p:sp>
    </p:spTree>
    <p:extLst>
      <p:ext uri="{BB962C8B-B14F-4D97-AF65-F5344CB8AC3E}">
        <p14:creationId xmlns:p14="http://schemas.microsoft.com/office/powerpoint/2010/main" val="2437455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9CFF8-AA7D-FC17-460C-46667C94D5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11B0981-2DCC-7A48-0DE7-ACAA195DFC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5C11E2B-BFE3-153B-D126-FB76AFEA2C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7C07C4-8950-9C31-C2C4-E549B6CEFAF0}"/>
              </a:ext>
            </a:extLst>
          </p:cNvPr>
          <p:cNvSpPr>
            <a:spLocks noGrp="1"/>
          </p:cNvSpPr>
          <p:nvPr>
            <p:ph type="dt" sz="half" idx="10"/>
          </p:nvPr>
        </p:nvSpPr>
        <p:spPr/>
        <p:txBody>
          <a:bodyPr/>
          <a:lstStyle/>
          <a:p>
            <a:fld id="{E2F95124-2DD9-495C-A1E5-1B4EE56386B5}" type="datetimeFigureOut">
              <a:rPr lang="en-GB" smtClean="0"/>
              <a:t>04/04/2024</a:t>
            </a:fld>
            <a:endParaRPr lang="en-GB"/>
          </a:p>
        </p:txBody>
      </p:sp>
      <p:sp>
        <p:nvSpPr>
          <p:cNvPr id="6" name="Footer Placeholder 5">
            <a:extLst>
              <a:ext uri="{FF2B5EF4-FFF2-40B4-BE49-F238E27FC236}">
                <a16:creationId xmlns:a16="http://schemas.microsoft.com/office/drawing/2014/main" id="{C4837FB9-1FDE-CF50-7AB1-5F4E913B63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CF3306E-0433-EB10-5F35-079D5FDF33CC}"/>
              </a:ext>
            </a:extLst>
          </p:cNvPr>
          <p:cNvSpPr>
            <a:spLocks noGrp="1"/>
          </p:cNvSpPr>
          <p:nvPr>
            <p:ph type="sldNum" sz="quarter" idx="12"/>
          </p:nvPr>
        </p:nvSpPr>
        <p:spPr/>
        <p:txBody>
          <a:bodyPr/>
          <a:lstStyle/>
          <a:p>
            <a:fld id="{B645C357-2861-4FA4-A33D-4237EFFD6F70}" type="slidenum">
              <a:rPr lang="en-GB" smtClean="0"/>
              <a:t>‹#›</a:t>
            </a:fld>
            <a:endParaRPr lang="en-GB"/>
          </a:p>
        </p:txBody>
      </p:sp>
    </p:spTree>
    <p:extLst>
      <p:ext uri="{BB962C8B-B14F-4D97-AF65-F5344CB8AC3E}">
        <p14:creationId xmlns:p14="http://schemas.microsoft.com/office/powerpoint/2010/main" val="2656365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82FAE-1523-DD45-1C6A-941DB83C3E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60040E9-52DD-BAFD-999C-DA76D58DF6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5EA5A87-2C7C-392D-75B6-796EEC69B2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862843-68E2-60A3-1078-55562C54B57F}"/>
              </a:ext>
            </a:extLst>
          </p:cNvPr>
          <p:cNvSpPr>
            <a:spLocks noGrp="1"/>
          </p:cNvSpPr>
          <p:nvPr>
            <p:ph type="dt" sz="half" idx="10"/>
          </p:nvPr>
        </p:nvSpPr>
        <p:spPr/>
        <p:txBody>
          <a:bodyPr/>
          <a:lstStyle/>
          <a:p>
            <a:fld id="{E2F95124-2DD9-495C-A1E5-1B4EE56386B5}" type="datetimeFigureOut">
              <a:rPr lang="en-GB" smtClean="0"/>
              <a:t>04/04/2024</a:t>
            </a:fld>
            <a:endParaRPr lang="en-GB"/>
          </a:p>
        </p:txBody>
      </p:sp>
      <p:sp>
        <p:nvSpPr>
          <p:cNvPr id="6" name="Footer Placeholder 5">
            <a:extLst>
              <a:ext uri="{FF2B5EF4-FFF2-40B4-BE49-F238E27FC236}">
                <a16:creationId xmlns:a16="http://schemas.microsoft.com/office/drawing/2014/main" id="{F222ACDB-3484-3F54-9531-6FF646E55E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E2CA0C6-AAB5-922E-02EB-B620EF5B9E00}"/>
              </a:ext>
            </a:extLst>
          </p:cNvPr>
          <p:cNvSpPr>
            <a:spLocks noGrp="1"/>
          </p:cNvSpPr>
          <p:nvPr>
            <p:ph type="sldNum" sz="quarter" idx="12"/>
          </p:nvPr>
        </p:nvSpPr>
        <p:spPr/>
        <p:txBody>
          <a:bodyPr/>
          <a:lstStyle/>
          <a:p>
            <a:fld id="{B645C357-2861-4FA4-A33D-4237EFFD6F70}" type="slidenum">
              <a:rPr lang="en-GB" smtClean="0"/>
              <a:t>‹#›</a:t>
            </a:fld>
            <a:endParaRPr lang="en-GB"/>
          </a:p>
        </p:txBody>
      </p:sp>
    </p:spTree>
    <p:extLst>
      <p:ext uri="{BB962C8B-B14F-4D97-AF65-F5344CB8AC3E}">
        <p14:creationId xmlns:p14="http://schemas.microsoft.com/office/powerpoint/2010/main" val="1287691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stockpict.github.io/posts/holy-spirit-dove-picture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837473B0-CC2E-450A-ABE3-18F120FF3D39}">
                <a1611:picAttrSrcUrl xmlns:a1611="http://schemas.microsoft.com/office/drawing/2016/11/main" r:id="rId14"/>
              </a:ext>
            </a:extLst>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6EADB5-35BE-897F-9F93-031BC9686A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18FBEED-FF8D-B9D3-1606-07EAC8DE82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7D894C-0896-EA96-6657-62C70F5F2C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2F95124-2DD9-495C-A1E5-1B4EE56386B5}" type="datetimeFigureOut">
              <a:rPr lang="en-GB" smtClean="0"/>
              <a:t>04/04/2024</a:t>
            </a:fld>
            <a:endParaRPr lang="en-GB"/>
          </a:p>
        </p:txBody>
      </p:sp>
      <p:sp>
        <p:nvSpPr>
          <p:cNvPr id="5" name="Footer Placeholder 4">
            <a:extLst>
              <a:ext uri="{FF2B5EF4-FFF2-40B4-BE49-F238E27FC236}">
                <a16:creationId xmlns:a16="http://schemas.microsoft.com/office/drawing/2014/main" id="{2F80E788-8824-6D90-33E4-2213A34E79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2566A36E-296C-B7F2-3E03-D7ABCFD297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645C357-2861-4FA4-A33D-4237EFFD6F70}" type="slidenum">
              <a:rPr lang="en-GB" smtClean="0"/>
              <a:t>‹#›</a:t>
            </a:fld>
            <a:endParaRPr lang="en-GB"/>
          </a:p>
        </p:txBody>
      </p:sp>
    </p:spTree>
    <p:extLst>
      <p:ext uri="{BB962C8B-B14F-4D97-AF65-F5344CB8AC3E}">
        <p14:creationId xmlns:p14="http://schemas.microsoft.com/office/powerpoint/2010/main" val="2974453375"/>
      </p:ext>
    </p:extLst>
  </p:cSld>
  <p:clrMap bg1="lt1" tx1="dk1" bg2="lt2" tx2="dk2" accent1="accent1" accent2="accent2" accent3="accent3" accent4="accent4" accent5="accent5" accent6="accent6" hlink="hlink" folHlink="folHlink"/>
  <p:sldLayoutIdLst>
    <p:sldLayoutId id="2147484294" r:id="rId1"/>
    <p:sldLayoutId id="2147484295" r:id="rId2"/>
    <p:sldLayoutId id="2147484296" r:id="rId3"/>
    <p:sldLayoutId id="2147484297" r:id="rId4"/>
    <p:sldLayoutId id="2147484298" r:id="rId5"/>
    <p:sldLayoutId id="2147484299" r:id="rId6"/>
    <p:sldLayoutId id="2147484300" r:id="rId7"/>
    <p:sldLayoutId id="2147484301" r:id="rId8"/>
    <p:sldLayoutId id="2147484302" r:id="rId9"/>
    <p:sldLayoutId id="2147484303" r:id="rId10"/>
    <p:sldLayoutId id="214748430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343E9-ED43-74B3-8059-1EEB51C2548E}"/>
              </a:ext>
            </a:extLst>
          </p:cNvPr>
          <p:cNvSpPr>
            <a:spLocks noGrp="1"/>
          </p:cNvSpPr>
          <p:nvPr>
            <p:ph type="ctrTitle"/>
          </p:nvPr>
        </p:nvSpPr>
        <p:spPr/>
        <p:txBody>
          <a:bodyPr>
            <a:noAutofit/>
          </a:bodyPr>
          <a:lstStyle/>
          <a:p>
            <a:r>
              <a:rPr lang="en-GB" sz="8000" dirty="0">
                <a:solidFill>
                  <a:schemeClr val="bg1"/>
                </a:solidFill>
              </a:rPr>
              <a:t>Welwyn Garden City Parishes Easter Course</a:t>
            </a:r>
          </a:p>
        </p:txBody>
      </p:sp>
      <p:sp>
        <p:nvSpPr>
          <p:cNvPr id="3" name="Subtitle 2">
            <a:extLst>
              <a:ext uri="{FF2B5EF4-FFF2-40B4-BE49-F238E27FC236}">
                <a16:creationId xmlns:a16="http://schemas.microsoft.com/office/drawing/2014/main" id="{6EC0FB7E-FBC3-1BD4-E9EF-0AD6BF247EE8}"/>
              </a:ext>
            </a:extLst>
          </p:cNvPr>
          <p:cNvSpPr>
            <a:spLocks noGrp="1"/>
          </p:cNvSpPr>
          <p:nvPr>
            <p:ph type="subTitle" idx="1"/>
          </p:nvPr>
        </p:nvSpPr>
        <p:spPr>
          <a:xfrm>
            <a:off x="1524000" y="3602037"/>
            <a:ext cx="9144000" cy="2133599"/>
          </a:xfrm>
        </p:spPr>
        <p:txBody>
          <a:bodyPr>
            <a:normAutofit fontScale="55000" lnSpcReduction="20000"/>
          </a:bodyPr>
          <a:lstStyle/>
          <a:p>
            <a:endParaRPr lang="en-GB" sz="5400" b="1" dirty="0"/>
          </a:p>
          <a:p>
            <a:r>
              <a:rPr lang="en-GB" sz="12600" b="1" dirty="0">
                <a:solidFill>
                  <a:schemeClr val="bg1"/>
                </a:solidFill>
              </a:rPr>
              <a:t>The Seven Gift of the Holy Spirit</a:t>
            </a:r>
          </a:p>
        </p:txBody>
      </p:sp>
    </p:spTree>
    <p:extLst>
      <p:ext uri="{BB962C8B-B14F-4D97-AF65-F5344CB8AC3E}">
        <p14:creationId xmlns:p14="http://schemas.microsoft.com/office/powerpoint/2010/main" val="2151232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p:txBody>
          <a:bodyPr>
            <a:normAutofit/>
          </a:bodyPr>
          <a:lstStyle/>
          <a:p>
            <a:pPr algn="ctr"/>
            <a:r>
              <a:rPr lang="en-GB" sz="6600" b="1" dirty="0">
                <a:solidFill>
                  <a:schemeClr val="bg1"/>
                </a:solidFill>
              </a:rPr>
              <a:t>Who is the Holy Spirit?</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838200" y="1502229"/>
            <a:ext cx="10515600" cy="5077505"/>
          </a:xfrm>
        </p:spPr>
        <p:txBody>
          <a:bodyPr>
            <a:noAutofit/>
          </a:bodyPr>
          <a:lstStyle/>
          <a:p>
            <a:pPr marL="0" indent="0">
              <a:buNone/>
            </a:pPr>
            <a:r>
              <a:rPr lang="en-GB" sz="3200" b="1" i="1" dirty="0">
                <a:solidFill>
                  <a:schemeClr val="bg1"/>
                </a:solidFill>
              </a:rPr>
              <a:t>Through his grace, the Holy Spirit is the first to awaken faith in us and to communicate to us the new life, which is to "know the Father and the one whom he has sent, Jesus Christ.“ (Jn 17:3) But the Spirit is the last of the persons of the Holy Trinity to be revealed.</a:t>
            </a:r>
          </a:p>
          <a:p>
            <a:pPr marL="0" indent="0">
              <a:buNone/>
            </a:pPr>
            <a:r>
              <a:rPr lang="en-GB" b="1" i="1" dirty="0">
                <a:solidFill>
                  <a:schemeClr val="bg1"/>
                </a:solidFill>
              </a:rPr>
              <a:t> </a:t>
            </a:r>
            <a:endParaRPr lang="en-GB" sz="3400" b="1" i="1" dirty="0">
              <a:solidFill>
                <a:schemeClr val="bg1"/>
              </a:solidFill>
            </a:endParaRPr>
          </a:p>
        </p:txBody>
      </p:sp>
    </p:spTree>
    <p:extLst>
      <p:ext uri="{BB962C8B-B14F-4D97-AF65-F5344CB8AC3E}">
        <p14:creationId xmlns:p14="http://schemas.microsoft.com/office/powerpoint/2010/main" val="1052747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p:txBody>
          <a:bodyPr>
            <a:normAutofit/>
          </a:bodyPr>
          <a:lstStyle/>
          <a:p>
            <a:pPr algn="ctr"/>
            <a:r>
              <a:rPr lang="en-GB" sz="6600" b="1" dirty="0">
                <a:solidFill>
                  <a:schemeClr val="bg1"/>
                </a:solidFill>
              </a:rPr>
              <a:t>Who is the Holy Spirit?</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838200" y="1502229"/>
            <a:ext cx="10515600" cy="5077505"/>
          </a:xfrm>
        </p:spPr>
        <p:txBody>
          <a:bodyPr>
            <a:noAutofit/>
          </a:bodyPr>
          <a:lstStyle/>
          <a:p>
            <a:pPr marL="0" indent="0">
              <a:buNone/>
            </a:pPr>
            <a:r>
              <a:rPr lang="en-GB" b="1" i="1" dirty="0">
                <a:solidFill>
                  <a:schemeClr val="bg1"/>
                </a:solidFill>
              </a:rPr>
              <a:t>St. Gregory of Nazianzus, the Theologian, explains this progression in terms of the pedagogy of divine "condescension": The Old Testament proclaimed the Father clearly, but the Son more obscurely. the New Testament revealed the Son and gave us a glimpse of the divinity of the Spirit. Now the Spirit dwells among us and grants us a clearer vision of himself. It was not prudent, when the divinity of the Father had not yet been confessed, to proclaim the Son openly and, when the divinity of the Son was not yet admitted, to add the Holy Spirit as an extra burden, to speak somewhat daringly.... By advancing and progressing "from glory to glory," the light of the Trinity will shine in ever more brilliant rays. (CCC 684)</a:t>
            </a:r>
          </a:p>
          <a:p>
            <a:pPr marL="0" indent="0">
              <a:buNone/>
            </a:pPr>
            <a:r>
              <a:rPr lang="en-GB" b="1" i="1" dirty="0">
                <a:solidFill>
                  <a:schemeClr val="bg1"/>
                </a:solidFill>
              </a:rPr>
              <a:t> </a:t>
            </a:r>
            <a:endParaRPr lang="en-GB" sz="3400" b="1" i="1" dirty="0">
              <a:solidFill>
                <a:schemeClr val="bg1"/>
              </a:solidFill>
            </a:endParaRPr>
          </a:p>
        </p:txBody>
      </p:sp>
    </p:spTree>
    <p:extLst>
      <p:ext uri="{BB962C8B-B14F-4D97-AF65-F5344CB8AC3E}">
        <p14:creationId xmlns:p14="http://schemas.microsoft.com/office/powerpoint/2010/main" val="757631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p:txBody>
          <a:bodyPr>
            <a:normAutofit/>
          </a:bodyPr>
          <a:lstStyle/>
          <a:p>
            <a:pPr algn="ctr"/>
            <a:r>
              <a:rPr lang="en-GB" sz="6600" b="1" dirty="0">
                <a:solidFill>
                  <a:schemeClr val="bg1"/>
                </a:solidFill>
              </a:rPr>
              <a:t>Who is the Holy Spirit?</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838200" y="1502229"/>
            <a:ext cx="10515600" cy="4674734"/>
          </a:xfrm>
        </p:spPr>
        <p:txBody>
          <a:bodyPr>
            <a:normAutofit fontScale="25000" lnSpcReduction="20000"/>
          </a:bodyPr>
          <a:lstStyle/>
          <a:p>
            <a:pPr marL="0" indent="0">
              <a:buNone/>
            </a:pPr>
            <a:r>
              <a:rPr lang="en-GB" sz="4400" b="1" i="1" dirty="0">
                <a:solidFill>
                  <a:schemeClr val="bg1"/>
                </a:solidFill>
              </a:rPr>
              <a:t>‘</a:t>
            </a:r>
            <a:r>
              <a:rPr lang="en-GB" sz="11200" b="1" i="1" dirty="0">
                <a:solidFill>
                  <a:schemeClr val="bg1"/>
                </a:solidFill>
              </a:rPr>
              <a:t>Then, it can be said that in the Holy Spirit the intimate life of the triune God becomes entirely a gift, an exchange of mutual love between the divine Persons, and that through the Holy Spirit God "exists" in the way of a gift. The Holy Spirit is the personal expression of this self-giving, of this being love. He is Person-love. He is a Person-gift ( Dominum et Vivificantem, n. 10). </a:t>
            </a:r>
          </a:p>
          <a:p>
            <a:pPr marL="0" indent="0">
              <a:buNone/>
            </a:pPr>
            <a:r>
              <a:rPr lang="en-GB" sz="11200" b="1" i="1" dirty="0">
                <a:solidFill>
                  <a:schemeClr val="bg1"/>
                </a:solidFill>
              </a:rPr>
              <a:t>Being a Person-gift, the Spirit is the source of every created gift, such as life, grace, charity: ‘The love of God has been poured into our hearts through the Holy Spirit, who has been given to us.’ ( Rom 5,5). And it is Jesus who gave his Spirit as a gift of new life to the apostles, to the church, to the world: ‘Raised to the right hand of God and after having received from the Father the Holy Spirit which he had promised, he poured it out, as you yourselves you can see and hear.’ ( Acts 2:33). </a:t>
            </a:r>
          </a:p>
        </p:txBody>
      </p:sp>
    </p:spTree>
    <p:extLst>
      <p:ext uri="{BB962C8B-B14F-4D97-AF65-F5344CB8AC3E}">
        <p14:creationId xmlns:p14="http://schemas.microsoft.com/office/powerpoint/2010/main" val="3943591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000" b="1" dirty="0">
                <a:solidFill>
                  <a:schemeClr val="bg1"/>
                </a:solidFill>
              </a:rPr>
              <a:t>Who is the Holy Spirit?</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359228" y="1306286"/>
            <a:ext cx="11832771" cy="4748552"/>
          </a:xfrm>
        </p:spPr>
        <p:txBody>
          <a:bodyPr>
            <a:noAutofit/>
          </a:bodyPr>
          <a:lstStyle/>
          <a:p>
            <a:pPr marL="0" indent="0">
              <a:buNone/>
            </a:pPr>
            <a:r>
              <a:rPr lang="en-GB" b="1" i="1" dirty="0">
                <a:solidFill>
                  <a:schemeClr val="bg1"/>
                </a:solidFill>
              </a:rPr>
              <a:t>To believe in the Holy Spirit is to profess that the Holy Spirit is one of the persons of the Holy Trinity, consubstantial with the Father and the Son: "with the Father and the Son he is worshipped and glorified.“ The Holy Spirit is at work with the Father and the Son from the beginning to the completion of the plan for our salvation. But in these "end times," ushered in by the Son's redeeming Incarnation, the Spirit is revealed and given, recognized and welcomed as a person. Now can this divine plan, accomplished in Christ, the firstborn and head of the new creation, be embodied in mankind by the outpouring of the Spirit: as the Church, the communion of saints, the forgiveness of sins, the resurrection of the body, and the life everlasting. (CCC 685-686)</a:t>
            </a:r>
          </a:p>
        </p:txBody>
      </p:sp>
    </p:spTree>
    <p:extLst>
      <p:ext uri="{BB962C8B-B14F-4D97-AF65-F5344CB8AC3E}">
        <p14:creationId xmlns:p14="http://schemas.microsoft.com/office/powerpoint/2010/main" val="302304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000" b="1" dirty="0">
                <a:solidFill>
                  <a:schemeClr val="bg1"/>
                </a:solidFill>
              </a:rPr>
              <a:t>Who is the Holy Spirit?</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838200" y="1088570"/>
            <a:ext cx="10515600" cy="5301343"/>
          </a:xfrm>
        </p:spPr>
        <p:txBody>
          <a:bodyPr>
            <a:noAutofit/>
          </a:bodyPr>
          <a:lstStyle/>
          <a:p>
            <a:pPr marL="0" indent="0">
              <a:buNone/>
            </a:pPr>
            <a:r>
              <a:rPr lang="en-GB" b="1" i="1" dirty="0">
                <a:solidFill>
                  <a:schemeClr val="bg1"/>
                </a:solidFill>
              </a:rPr>
              <a:t>The outpouring of the Spirit at Pentecost also fulfils Ezekiel's prophecy: ‘I will take you from the nations, I will gather you from every land and I will bring you to your own soil. I will sprinkle you with pure water and you will be purified; I will cleanse you from all your filthiness and from all your idols; I will give you a new heart, I will put a new spirit within you, I will take away the heart of stone from you and give you a heart of flesh. I will place my spirit within you and will make you live according to my statutes and will make you observe and put into practice my laws. You will live in the land that I gave to your fathers; you will be my people and I will be your God. I will free you from all your impurities: I will call the wheat and multiply it and I will no longer send you famine.’ ( </a:t>
            </a:r>
            <a:r>
              <a:rPr lang="en-GB" b="1" i="1" dirty="0" err="1">
                <a:solidFill>
                  <a:schemeClr val="bg1"/>
                </a:solidFill>
              </a:rPr>
              <a:t>Ez</a:t>
            </a:r>
            <a:r>
              <a:rPr lang="en-GB" b="1" i="1" dirty="0">
                <a:solidFill>
                  <a:schemeClr val="bg1"/>
                </a:solidFill>
              </a:rPr>
              <a:t> 36,24-29).</a:t>
            </a:r>
          </a:p>
        </p:txBody>
      </p:sp>
    </p:spTree>
    <p:extLst>
      <p:ext uri="{BB962C8B-B14F-4D97-AF65-F5344CB8AC3E}">
        <p14:creationId xmlns:p14="http://schemas.microsoft.com/office/powerpoint/2010/main" val="3525958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fontScale="90000"/>
          </a:bodyPr>
          <a:lstStyle/>
          <a:p>
            <a:pPr algn="ctr"/>
            <a:r>
              <a:rPr lang="en-GB" sz="6600" b="1" dirty="0">
                <a:solidFill>
                  <a:schemeClr val="bg1"/>
                </a:solidFill>
              </a:rPr>
              <a:t>The Holy Spirit, the Giver of Life</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838200" y="1034142"/>
            <a:ext cx="10515600" cy="5584371"/>
          </a:xfrm>
        </p:spPr>
        <p:txBody>
          <a:bodyPr>
            <a:noAutofit/>
          </a:bodyPr>
          <a:lstStyle/>
          <a:p>
            <a:pPr marL="0" indent="0">
              <a:buNone/>
            </a:pPr>
            <a:r>
              <a:rPr lang="en-GB" sz="3200" b="1" i="1" dirty="0">
                <a:solidFill>
                  <a:schemeClr val="bg1"/>
                </a:solidFill>
              </a:rPr>
              <a:t>That is, the Spirit is a gift of communion, it is water of purification, it is a heart of flesh, it is novelty, it is obedience, it is belonging and fidelity to God, it is an abundance of goods.</a:t>
            </a:r>
          </a:p>
          <a:p>
            <a:pPr marL="0" indent="0">
              <a:buNone/>
            </a:pPr>
            <a:r>
              <a:rPr lang="en-GB" sz="3200" b="1" i="1" dirty="0">
                <a:solidFill>
                  <a:schemeClr val="bg1"/>
                </a:solidFill>
              </a:rPr>
              <a:t>‘I believe in the Holy Spirit, the Lord, the giver of life, who proceeds from the Father and the Son, and with the Father and the Son was adored and glorified, who has spoken through the prophets.’ (Nicene Creed)</a:t>
            </a:r>
          </a:p>
          <a:p>
            <a:pPr marL="0" indent="0">
              <a:buNone/>
            </a:pPr>
            <a:r>
              <a:rPr lang="en-GB" sz="3200" b="1" i="1" dirty="0">
                <a:solidFill>
                  <a:schemeClr val="bg1"/>
                </a:solidFill>
              </a:rPr>
              <a:t>Saint John, speaking of our vocation to communion with God-Love, states: «By this we know that we remain in him and he in us: he has given us the gift of his Spirit» ( 1 John 4:13). </a:t>
            </a:r>
          </a:p>
        </p:txBody>
      </p:sp>
    </p:spTree>
    <p:extLst>
      <p:ext uri="{BB962C8B-B14F-4D97-AF65-F5344CB8AC3E}">
        <p14:creationId xmlns:p14="http://schemas.microsoft.com/office/powerpoint/2010/main" val="1249518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fontScale="90000"/>
          </a:bodyPr>
          <a:lstStyle/>
          <a:p>
            <a:pPr algn="ctr"/>
            <a:r>
              <a:rPr lang="en-GB" sz="6600" b="1" dirty="0">
                <a:solidFill>
                  <a:schemeClr val="bg1"/>
                </a:solidFill>
              </a:rPr>
              <a:t>The Holy Spirit, the Giver of Life</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838200" y="1034142"/>
            <a:ext cx="10515600" cy="5584371"/>
          </a:xfrm>
        </p:spPr>
        <p:txBody>
          <a:bodyPr>
            <a:noAutofit/>
          </a:bodyPr>
          <a:lstStyle/>
          <a:p>
            <a:pPr marL="0" indent="0">
              <a:buNone/>
            </a:pPr>
            <a:r>
              <a:rPr lang="en-GB" sz="3200" b="1" i="1" dirty="0">
                <a:solidFill>
                  <a:schemeClr val="bg1"/>
                </a:solidFill>
              </a:rPr>
              <a:t>It is in the Spirit that we love God. This is why St. Augustine states that "the Holy Spirit is the gift of God to all those who love God through him." The Spirit enables us to have an interpersonal relationship with God, to the alliance between our "I" and the divine "you": "The gift of the Spirit means a call to friendship, in which the transcendent depths of God are, in some way, open to participation by man." ( Dominum et Vivificantem , n. 34). This is what St. Paul said: «We live under the dominion of the Spirit, since the Spirit of God dwells in us» ( Rm 8,5.9); "If we live by the Spirit, let us also walk by the Spirit" ( Gal 5:25).</a:t>
            </a:r>
          </a:p>
        </p:txBody>
      </p:sp>
    </p:spTree>
    <p:extLst>
      <p:ext uri="{BB962C8B-B14F-4D97-AF65-F5344CB8AC3E}">
        <p14:creationId xmlns:p14="http://schemas.microsoft.com/office/powerpoint/2010/main" val="387378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167257" cy="1034141"/>
          </a:xfrm>
        </p:spPr>
        <p:txBody>
          <a:bodyPr>
            <a:normAutofit/>
          </a:bodyPr>
          <a:lstStyle/>
          <a:p>
            <a:pPr algn="ctr"/>
            <a:r>
              <a:rPr lang="en-GB" sz="6000" b="1" dirty="0">
                <a:solidFill>
                  <a:schemeClr val="bg1"/>
                </a:solidFill>
              </a:rPr>
              <a:t>The 7 gifts of Holy Spirit</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87087" y="1034142"/>
            <a:ext cx="11985170" cy="5584371"/>
          </a:xfrm>
        </p:spPr>
        <p:txBody>
          <a:bodyPr>
            <a:noAutofit/>
          </a:bodyPr>
          <a:lstStyle/>
          <a:p>
            <a:pPr marL="0" indent="0">
              <a:buNone/>
            </a:pPr>
            <a:r>
              <a:rPr lang="en-GB" sz="3000" b="1" i="1" dirty="0">
                <a:solidFill>
                  <a:schemeClr val="bg1"/>
                </a:solidFill>
              </a:rPr>
              <a:t>To make this journey possible and facilitate the Spirit becomes the source of multiple gifts, fruits and charisms. This is why on the solemnity of Pentecost we invoke him: "Come, Holy Spirit, come, giver of gifts". Traditionally we speak of the seven gifts of the Holy Spirit: "wisdom, intellect, counsel, fortitude, knowledge, piety and the fear of God" ( CCC n. 1831). Attributed in the first instance to Jesus Christ (cf. Is 11,1-2)  in whom they are fully realized, these gifts perfect the virtues of the baptized person, making him docile and obedient to follow the movements of the Spirit. If the Christian's vocation is holiness, the gifts of the Spirit serve to facilitate the practice of both theological virtues (faith, hope, charity) and moral virtues (prudence, justice, fortitude, temperance). </a:t>
            </a:r>
          </a:p>
          <a:p>
            <a:pPr marL="0" indent="0">
              <a:buNone/>
            </a:pPr>
            <a:endParaRPr lang="en-GB" sz="3000" b="1" i="1" dirty="0">
              <a:solidFill>
                <a:schemeClr val="bg1"/>
              </a:solidFill>
            </a:endParaRPr>
          </a:p>
        </p:txBody>
      </p:sp>
    </p:spTree>
    <p:extLst>
      <p:ext uri="{BB962C8B-B14F-4D97-AF65-F5344CB8AC3E}">
        <p14:creationId xmlns:p14="http://schemas.microsoft.com/office/powerpoint/2010/main" val="1823895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167257" cy="1034141"/>
          </a:xfrm>
        </p:spPr>
        <p:txBody>
          <a:bodyPr>
            <a:normAutofit/>
          </a:bodyPr>
          <a:lstStyle/>
          <a:p>
            <a:pPr algn="ctr"/>
            <a:r>
              <a:rPr lang="en-GB" sz="6000" b="1" dirty="0">
                <a:solidFill>
                  <a:schemeClr val="bg1"/>
                </a:solidFill>
              </a:rPr>
              <a:t>The 7 gifts of Holy Spirit</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446313" y="1034142"/>
            <a:ext cx="11538857" cy="5584371"/>
          </a:xfrm>
        </p:spPr>
        <p:txBody>
          <a:bodyPr>
            <a:noAutofit/>
          </a:bodyPr>
          <a:lstStyle/>
          <a:p>
            <a:pPr marL="0" indent="0">
              <a:buNone/>
            </a:pPr>
            <a:r>
              <a:rPr lang="en-GB" sz="2600" b="1" i="1" dirty="0">
                <a:solidFill>
                  <a:schemeClr val="bg1"/>
                </a:solidFill>
              </a:rPr>
              <a:t>‘</a:t>
            </a:r>
            <a:r>
              <a:rPr lang="en-GB" sz="3200" b="1" i="1" dirty="0">
                <a:solidFill>
                  <a:schemeClr val="bg1"/>
                </a:solidFill>
              </a:rPr>
              <a:t>Then a shoot will spring from the stem of Jesse, And a branch from his roots will bear fruit. The Spirit of the Lord will rest on Him, The spirit of wisdom and understanding, The spirit of counsel and strength, The spirit of knowledge and the fear of the Lord.’ (Isiah 11:1-2)</a:t>
            </a:r>
          </a:p>
          <a:p>
            <a:pPr marL="0" indent="0">
              <a:buNone/>
            </a:pPr>
            <a:endParaRPr lang="en-GB" sz="2200" b="1" i="1" dirty="0">
              <a:solidFill>
                <a:schemeClr val="bg1"/>
              </a:solidFill>
            </a:endParaRPr>
          </a:p>
        </p:txBody>
      </p:sp>
    </p:spTree>
    <p:extLst>
      <p:ext uri="{BB962C8B-B14F-4D97-AF65-F5344CB8AC3E}">
        <p14:creationId xmlns:p14="http://schemas.microsoft.com/office/powerpoint/2010/main" val="4255233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7 gifts of Holy Spirit</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283029" y="1273628"/>
            <a:ext cx="11887200" cy="5584371"/>
          </a:xfrm>
        </p:spPr>
        <p:txBody>
          <a:bodyPr>
            <a:noAutofit/>
          </a:bodyPr>
          <a:lstStyle/>
          <a:p>
            <a:pPr marL="0" indent="0">
              <a:buNone/>
            </a:pPr>
            <a:r>
              <a:rPr lang="en-GB" sz="3000" b="1" i="1" dirty="0">
                <a:solidFill>
                  <a:schemeClr val="bg1"/>
                </a:solidFill>
              </a:rPr>
              <a:t>As the Catechism of the Catholic Church says, these gifts sustain and shape our moral life, by completing and perfecting the virtues of those who receive them. Basically, we need the gifts of the Holy Spirit to become good virtuous people, allowing us to be docile to the promptings of the Spirit and ready to obey divine inspirations. They are essential for our sanctification and salvation. In fact, the Holy Spirit enacting in us attunes our lives to the life of Christ, making of us new people, people who have the same nature of Christ and then they are able to accomplish the works of the heavenly man: love, forgive, being generous, looking for the good of the others and so on and so forth; so that this man made in the image and likeness of God may appear in us. </a:t>
            </a:r>
          </a:p>
        </p:txBody>
      </p:sp>
    </p:spTree>
    <p:extLst>
      <p:ext uri="{BB962C8B-B14F-4D97-AF65-F5344CB8AC3E}">
        <p14:creationId xmlns:p14="http://schemas.microsoft.com/office/powerpoint/2010/main" val="2625191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343E9-ED43-74B3-8059-1EEB51C2548E}"/>
              </a:ext>
            </a:extLst>
          </p:cNvPr>
          <p:cNvSpPr>
            <a:spLocks noGrp="1"/>
          </p:cNvSpPr>
          <p:nvPr>
            <p:ph type="ctrTitle"/>
          </p:nvPr>
        </p:nvSpPr>
        <p:spPr/>
        <p:txBody>
          <a:bodyPr>
            <a:noAutofit/>
          </a:bodyPr>
          <a:lstStyle/>
          <a:p>
            <a:r>
              <a:rPr lang="en-GB" sz="7200" b="1" dirty="0">
                <a:solidFill>
                  <a:schemeClr val="bg1"/>
                </a:solidFill>
              </a:rPr>
              <a:t>Welwyn Garden City Parishes Easter Course</a:t>
            </a:r>
          </a:p>
        </p:txBody>
      </p:sp>
      <p:sp>
        <p:nvSpPr>
          <p:cNvPr id="3" name="Subtitle 2">
            <a:extLst>
              <a:ext uri="{FF2B5EF4-FFF2-40B4-BE49-F238E27FC236}">
                <a16:creationId xmlns:a16="http://schemas.microsoft.com/office/drawing/2014/main" id="{6EC0FB7E-FBC3-1BD4-E9EF-0AD6BF247EE8}"/>
              </a:ext>
            </a:extLst>
          </p:cNvPr>
          <p:cNvSpPr>
            <a:spLocks noGrp="1"/>
          </p:cNvSpPr>
          <p:nvPr>
            <p:ph type="subTitle" idx="1"/>
          </p:nvPr>
        </p:nvSpPr>
        <p:spPr>
          <a:xfrm>
            <a:off x="1524000" y="3509963"/>
            <a:ext cx="9144000" cy="2225673"/>
          </a:xfrm>
        </p:spPr>
        <p:txBody>
          <a:bodyPr>
            <a:normAutofit/>
          </a:bodyPr>
          <a:lstStyle/>
          <a:p>
            <a:endParaRPr lang="en-GB" sz="6600" b="1" dirty="0"/>
          </a:p>
          <a:p>
            <a:r>
              <a:rPr lang="en-GB" sz="6600" b="1" dirty="0">
                <a:solidFill>
                  <a:schemeClr val="bg1"/>
                </a:solidFill>
              </a:rPr>
              <a:t>Welcome</a:t>
            </a:r>
          </a:p>
        </p:txBody>
      </p:sp>
    </p:spTree>
    <p:extLst>
      <p:ext uri="{BB962C8B-B14F-4D97-AF65-F5344CB8AC3E}">
        <p14:creationId xmlns:p14="http://schemas.microsoft.com/office/powerpoint/2010/main" val="18511100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7 gifts of Holy Spirit</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304801" y="1034142"/>
            <a:ext cx="11887200" cy="5584371"/>
          </a:xfrm>
        </p:spPr>
        <p:txBody>
          <a:bodyPr>
            <a:noAutofit/>
          </a:bodyPr>
          <a:lstStyle/>
          <a:p>
            <a:pPr marL="0" indent="0">
              <a:buNone/>
            </a:pPr>
            <a:r>
              <a:rPr lang="en-GB" b="1" i="1" dirty="0">
                <a:solidFill>
                  <a:schemeClr val="bg1"/>
                </a:solidFill>
              </a:rPr>
              <a:t>Because we have been created in the image and likeness of God, but the original sin has twisted and ruined the plan of God. Then, the Holy Spirit enables us to live in the fulness of love. Each baptized and confirmed Christian should implore the Holy Spirit to inflame in his soul these gifts. </a:t>
            </a:r>
          </a:p>
          <a:p>
            <a:pPr marL="0" indent="0">
              <a:buNone/>
            </a:pPr>
            <a:r>
              <a:rPr lang="en-GB" b="1" i="1" dirty="0">
                <a:solidFill>
                  <a:schemeClr val="bg1"/>
                </a:solidFill>
              </a:rPr>
              <a:t>In fact, St Thomas Aquinas says in the Summa Theologiae that ‘Human virtues perfect man insofar as man is naturally moved by reason in the things that he does within or without. Higher perfections must therefore be in man, by which he is disposed to be moved by God. And these perfections are called gifts, not only because they are infused by God, but also because by them, man is disposed and made more ready to be moved by the divine inspiration, as is said in Is 50:5: “The Lord God has opened my ear, and I was not rebellious, I turned not backward.”’ </a:t>
            </a:r>
          </a:p>
        </p:txBody>
      </p:sp>
    </p:spTree>
    <p:extLst>
      <p:ext uri="{BB962C8B-B14F-4D97-AF65-F5344CB8AC3E}">
        <p14:creationId xmlns:p14="http://schemas.microsoft.com/office/powerpoint/2010/main" val="1143517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7 gifts of Holy Spirit</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576943" y="1034142"/>
            <a:ext cx="11157857" cy="5584371"/>
          </a:xfrm>
        </p:spPr>
        <p:txBody>
          <a:bodyPr>
            <a:noAutofit/>
          </a:bodyPr>
          <a:lstStyle/>
          <a:p>
            <a:pPr marL="0" indent="0">
              <a:buNone/>
            </a:pPr>
            <a:r>
              <a:rPr lang="en-GB" sz="3200" b="1" i="1" dirty="0">
                <a:solidFill>
                  <a:schemeClr val="bg1"/>
                </a:solidFill>
              </a:rPr>
              <a:t>Our life can be compared to a boat without an engine which is pushed with great effort by rowers. If you add sails inflated by the wind, everything becomes much easier. We are the oarsmen, the oars represent our commitment to live, the sails represent the gifts of the Holy Spirit, and the breath of the wind is the Holy Spirit. We are constantly encouraged to maintain a spiritual state that enable us to receive the Holy Spirit. That is why, the gifts of the Holy Spirt requires a development of the cardinal virtue, since grace is always built on nature, and a constant </a:t>
            </a:r>
            <a:r>
              <a:rPr lang="en-GB" sz="3200" b="1" i="1" dirty="0" err="1">
                <a:solidFill>
                  <a:schemeClr val="bg1"/>
                </a:solidFill>
              </a:rPr>
              <a:t>exircese</a:t>
            </a:r>
            <a:r>
              <a:rPr lang="en-GB" sz="3200" b="1" i="1" dirty="0">
                <a:solidFill>
                  <a:schemeClr val="bg1"/>
                </a:solidFill>
              </a:rPr>
              <a:t> of the theological ones. If the soul of the faithful is not in a state of grace, the gifts cannot be received. </a:t>
            </a:r>
          </a:p>
          <a:p>
            <a:pPr marL="0" indent="0">
              <a:buNone/>
            </a:pPr>
            <a:endParaRPr lang="en-GB" sz="2500" b="1" i="1" dirty="0">
              <a:solidFill>
                <a:schemeClr val="bg1"/>
              </a:solidFill>
            </a:endParaRPr>
          </a:p>
        </p:txBody>
      </p:sp>
    </p:spTree>
    <p:extLst>
      <p:ext uri="{BB962C8B-B14F-4D97-AF65-F5344CB8AC3E}">
        <p14:creationId xmlns:p14="http://schemas.microsoft.com/office/powerpoint/2010/main" val="24460453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7 gifts of Holy Spirit</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838200" y="1034142"/>
            <a:ext cx="10515600" cy="5584371"/>
          </a:xfrm>
        </p:spPr>
        <p:txBody>
          <a:bodyPr>
            <a:noAutofit/>
          </a:bodyPr>
          <a:lstStyle/>
          <a:p>
            <a:pPr marL="0" indent="0">
              <a:buNone/>
            </a:pPr>
            <a:r>
              <a:rPr lang="en-GB" sz="3200" b="1" i="1" dirty="0">
                <a:solidFill>
                  <a:schemeClr val="bg1"/>
                </a:solidFill>
              </a:rPr>
              <a:t>The theological tradition has often correlated individual gifts with individual virtues. For example, the gift of fear is seen in correspondence with the virtue of temperance and the gift of wisdom with the virtue of charity. In reality, every single gift facilitates the exercise of all the virtues, which are strongly strengthened. More than in a ranking or on a scale, the gifts must be placed in mutual circularity and correlation.</a:t>
            </a:r>
          </a:p>
        </p:txBody>
      </p:sp>
    </p:spTree>
    <p:extLst>
      <p:ext uri="{BB962C8B-B14F-4D97-AF65-F5344CB8AC3E}">
        <p14:creationId xmlns:p14="http://schemas.microsoft.com/office/powerpoint/2010/main" val="7640717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a:t>
            </a:r>
            <a:r>
              <a:rPr lang="en-GB" sz="6600" b="1">
                <a:solidFill>
                  <a:schemeClr val="bg1"/>
                </a:solidFill>
              </a:rPr>
              <a:t>of Wisdom</a:t>
            </a:r>
            <a:endParaRPr lang="en-GB" sz="6600" b="1" dirty="0">
              <a:solidFill>
                <a:schemeClr val="bg1"/>
              </a:solidFill>
            </a:endParaRP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838200" y="1034142"/>
            <a:ext cx="10515600" cy="5584371"/>
          </a:xfrm>
        </p:spPr>
        <p:txBody>
          <a:bodyPr>
            <a:noAutofit/>
          </a:bodyPr>
          <a:lstStyle/>
          <a:p>
            <a:pPr marL="0" indent="0">
              <a:buNone/>
            </a:pPr>
            <a:r>
              <a:rPr lang="en-GB" sz="3200" b="1" i="1" dirty="0">
                <a:solidFill>
                  <a:schemeClr val="bg1"/>
                </a:solidFill>
              </a:rPr>
              <a:t>Questionnaire:</a:t>
            </a:r>
          </a:p>
          <a:p>
            <a:pPr marL="0" indent="0">
              <a:buNone/>
            </a:pPr>
            <a:r>
              <a:rPr lang="en-GB" sz="3200" b="1" i="1" dirty="0">
                <a:solidFill>
                  <a:schemeClr val="bg1"/>
                </a:solidFill>
              </a:rPr>
              <a:t>1. What does it mean to be wise and having discernment for you?</a:t>
            </a:r>
          </a:p>
          <a:p>
            <a:pPr marL="0" indent="0">
              <a:buNone/>
            </a:pPr>
            <a:r>
              <a:rPr lang="en-GB" sz="3200" b="1" i="1" dirty="0">
                <a:solidFill>
                  <a:schemeClr val="bg1"/>
                </a:solidFill>
              </a:rPr>
              <a:t>2. What do you think is the gift of wisdom is about and how can it be productive in your life?</a:t>
            </a:r>
          </a:p>
          <a:p>
            <a:pPr marL="0" indent="0">
              <a:buNone/>
            </a:pPr>
            <a:r>
              <a:rPr lang="en-GB" sz="3200" b="1" i="1" dirty="0">
                <a:solidFill>
                  <a:schemeClr val="bg1"/>
                </a:solidFill>
              </a:rPr>
              <a:t>3.What is or what are according to you the fruits that the gift of wisdom produces?</a:t>
            </a:r>
          </a:p>
          <a:p>
            <a:pPr marL="0" indent="0">
              <a:buNone/>
            </a:pPr>
            <a:endParaRPr lang="en-GB" sz="3200" b="1" i="1" dirty="0">
              <a:solidFill>
                <a:schemeClr val="bg1"/>
              </a:solidFill>
            </a:endParaRPr>
          </a:p>
          <a:p>
            <a:pPr marL="0" indent="0">
              <a:buNone/>
            </a:pPr>
            <a:r>
              <a:rPr lang="en-GB" sz="3200" b="1" i="1" dirty="0">
                <a:solidFill>
                  <a:schemeClr val="bg1"/>
                </a:solidFill>
              </a:rPr>
              <a:t>Take some time to personally reflect on these questions and then discuss about them in small groups.</a:t>
            </a:r>
          </a:p>
        </p:txBody>
      </p:sp>
    </p:spTree>
    <p:extLst>
      <p:ext uri="{BB962C8B-B14F-4D97-AF65-F5344CB8AC3E}">
        <p14:creationId xmlns:p14="http://schemas.microsoft.com/office/powerpoint/2010/main" val="6038032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a:t>
            </a:r>
            <a:r>
              <a:rPr lang="en-GB" sz="6600" b="1">
                <a:solidFill>
                  <a:schemeClr val="bg1"/>
                </a:solidFill>
              </a:rPr>
              <a:t>of Wisdom</a:t>
            </a:r>
            <a:endParaRPr lang="en-GB" sz="6600" b="1" dirty="0">
              <a:solidFill>
                <a:schemeClr val="bg1"/>
              </a:solidFill>
            </a:endParaRP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304800" y="1034142"/>
            <a:ext cx="11647714" cy="5584371"/>
          </a:xfrm>
        </p:spPr>
        <p:txBody>
          <a:bodyPr>
            <a:noAutofit/>
          </a:bodyPr>
          <a:lstStyle/>
          <a:p>
            <a:pPr marL="0" indent="0">
              <a:buNone/>
            </a:pPr>
            <a:r>
              <a:rPr lang="en-GB" sz="3200" b="1" i="1" dirty="0">
                <a:solidFill>
                  <a:schemeClr val="bg1"/>
                </a:solidFill>
              </a:rPr>
              <a:t>The gift of wisdom is </a:t>
            </a:r>
            <a:r>
              <a:rPr lang="en-GB" sz="3200" b="1" i="1" dirty="0" err="1">
                <a:solidFill>
                  <a:schemeClr val="bg1"/>
                </a:solidFill>
              </a:rPr>
              <a:t>is</a:t>
            </a:r>
            <a:r>
              <a:rPr lang="en-GB" sz="3200" b="1" i="1" dirty="0">
                <a:solidFill>
                  <a:schemeClr val="bg1"/>
                </a:solidFill>
              </a:rPr>
              <a:t> the gift of discernment. The capacity of judging all the events of our life according to God’s revelation. Indeed, as it has been said the Holy Spirit enables us to participate in the divine life, helping us to be more Christ-centred. The gift of wisdom is not matter of knowing many things. It’s not about being wise in a human sense. In the bible, there is a biblical figure that is associated with this gift of wisdom which is king Solomon. Th wisdom of king of Solomon was not so much the fact that he knows a lot of things or how to deal in all situations. No, the wisdom of Solomon is the gift of discernment. To discern something means to be able enables to see the events of our lives in the light of Christ. </a:t>
            </a:r>
          </a:p>
        </p:txBody>
      </p:sp>
    </p:spTree>
    <p:extLst>
      <p:ext uri="{BB962C8B-B14F-4D97-AF65-F5344CB8AC3E}">
        <p14:creationId xmlns:p14="http://schemas.microsoft.com/office/powerpoint/2010/main" val="4304104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a:t>
            </a:r>
            <a:r>
              <a:rPr lang="en-GB" sz="6600" b="1">
                <a:solidFill>
                  <a:schemeClr val="bg1"/>
                </a:solidFill>
              </a:rPr>
              <a:t>of Wisdom</a:t>
            </a:r>
            <a:endParaRPr lang="en-GB" sz="6600" b="1" dirty="0">
              <a:solidFill>
                <a:schemeClr val="bg1"/>
              </a:solidFill>
            </a:endParaRP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304800" y="1034142"/>
            <a:ext cx="11647714" cy="5584371"/>
          </a:xfrm>
        </p:spPr>
        <p:txBody>
          <a:bodyPr>
            <a:noAutofit/>
          </a:bodyPr>
          <a:lstStyle/>
          <a:p>
            <a:pPr marL="0" indent="0">
              <a:buNone/>
            </a:pPr>
            <a:r>
              <a:rPr lang="en-GB" sz="3200" b="1" i="1" dirty="0">
                <a:solidFill>
                  <a:schemeClr val="bg1"/>
                </a:solidFill>
              </a:rPr>
              <a:t>To see what the situation is and read it well. It is like if you were wearing a pair of spectacles which allow you to see and read the events of your life under a different perspective, under the perspective of Christ.</a:t>
            </a:r>
          </a:p>
          <a:p>
            <a:pPr marL="0" indent="0">
              <a:buNone/>
            </a:pPr>
            <a:r>
              <a:rPr lang="en-GB" sz="3200" b="1" i="1" dirty="0">
                <a:solidFill>
                  <a:schemeClr val="bg1"/>
                </a:solidFill>
              </a:rPr>
              <a:t>To be able to see the events of your life in the same way God sees them, having different eyes, a different outlook. </a:t>
            </a:r>
          </a:p>
          <a:p>
            <a:pPr marL="0" indent="0">
              <a:buNone/>
            </a:pPr>
            <a:r>
              <a:rPr lang="en-GB" sz="3200" b="1" i="1" dirty="0">
                <a:solidFill>
                  <a:schemeClr val="bg1"/>
                </a:solidFill>
              </a:rPr>
              <a:t>So, just stop a moment and think about it.</a:t>
            </a:r>
          </a:p>
        </p:txBody>
      </p:sp>
    </p:spTree>
    <p:extLst>
      <p:ext uri="{BB962C8B-B14F-4D97-AF65-F5344CB8AC3E}">
        <p14:creationId xmlns:p14="http://schemas.microsoft.com/office/powerpoint/2010/main" val="11521104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a:t>
            </a:r>
            <a:r>
              <a:rPr lang="en-GB" sz="6600" b="1">
                <a:solidFill>
                  <a:schemeClr val="bg1"/>
                </a:solidFill>
              </a:rPr>
              <a:t>of Wisdom</a:t>
            </a:r>
            <a:endParaRPr lang="en-GB" sz="6600" b="1" dirty="0">
              <a:solidFill>
                <a:schemeClr val="bg1"/>
              </a:solidFill>
            </a:endParaRP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304800" y="1034142"/>
            <a:ext cx="11887200" cy="5584371"/>
          </a:xfrm>
        </p:spPr>
        <p:txBody>
          <a:bodyPr>
            <a:noAutofit/>
          </a:bodyPr>
          <a:lstStyle/>
          <a:p>
            <a:pPr marL="0" indent="0">
              <a:buNone/>
            </a:pPr>
            <a:r>
              <a:rPr lang="en-GB" sz="3000" b="1" i="1" dirty="0">
                <a:solidFill>
                  <a:schemeClr val="bg1"/>
                </a:solidFill>
              </a:rPr>
              <a:t>What does it mean that you are able to look at the events of your life in the same way as God does?</a:t>
            </a:r>
          </a:p>
          <a:p>
            <a:pPr marL="0" indent="0">
              <a:buNone/>
            </a:pPr>
            <a:r>
              <a:rPr lang="en-GB" sz="3000" b="1" i="1" dirty="0">
                <a:solidFill>
                  <a:schemeClr val="bg1"/>
                </a:solidFill>
              </a:rPr>
              <a:t>For instance, if you have the gift of wisdom then your answer in front of the precariousness, the sufferings and the injustices that are present in your life will be different from the response given by ‘the man of the flesh’, because you are able to see that everything happen for the good of those that are loved by God. The Christian that possess the gift of wisdom is one who has a firm and solid hope in the resurrection of Christ. He know God and he walks in his ways. For example, when the church sank into money, power and fame 800 years ago, it was not popes and prelates who saved it from ruin, but a small man named Francis rebuilt it in the Holy Spirit. </a:t>
            </a:r>
          </a:p>
        </p:txBody>
      </p:sp>
    </p:spTree>
    <p:extLst>
      <p:ext uri="{BB962C8B-B14F-4D97-AF65-F5344CB8AC3E}">
        <p14:creationId xmlns:p14="http://schemas.microsoft.com/office/powerpoint/2010/main" val="5914909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a:t>
            </a:r>
            <a:r>
              <a:rPr lang="en-GB" sz="6600" b="1">
                <a:solidFill>
                  <a:schemeClr val="bg1"/>
                </a:solidFill>
              </a:rPr>
              <a:t>of Wisdom</a:t>
            </a:r>
            <a:endParaRPr lang="en-GB" sz="6600" b="1" dirty="0">
              <a:solidFill>
                <a:schemeClr val="bg1"/>
              </a:solidFill>
            </a:endParaRP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304800" y="1034142"/>
            <a:ext cx="11887200" cy="5823857"/>
          </a:xfrm>
        </p:spPr>
        <p:txBody>
          <a:bodyPr>
            <a:noAutofit/>
          </a:bodyPr>
          <a:lstStyle/>
          <a:p>
            <a:pPr marL="0" indent="0">
              <a:buNone/>
            </a:pPr>
            <a:r>
              <a:rPr lang="en-GB" sz="3000" b="1" i="1" dirty="0">
                <a:solidFill>
                  <a:schemeClr val="bg1"/>
                </a:solidFill>
              </a:rPr>
              <a:t>And when Rome was judged by the Reformation 500 years ago and plundered by mercenary armies, it was again not popes and prelates who pulled her out of the mud, but a holy fool of God, Philip Neri, and a holy soldier of God: Ignatius of Loyola. Moreover, he has an eschatological sight. While he lives on the earth, his eyes are fixed in the heavenly reality. ‘If you are risen with Christ seek the things from above where Christ is seated at the right hand of God the Father. Set your affection on things above, not on things on the earth. For you are dead, and your life is hidden with Christ in God. Then, when Christ, who is our life, shall appear, then you will also appear with him in glory. Mortify therefore your members which are upon the earth; and have put on the new man, which is renewed in knowledge after the image of him that created him.’ (Col 3:1-4.10)</a:t>
            </a:r>
          </a:p>
        </p:txBody>
      </p:sp>
    </p:spTree>
    <p:extLst>
      <p:ext uri="{BB962C8B-B14F-4D97-AF65-F5344CB8AC3E}">
        <p14:creationId xmlns:p14="http://schemas.microsoft.com/office/powerpoint/2010/main" val="39652057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a:t>
            </a:r>
            <a:r>
              <a:rPr lang="en-GB" sz="6600" b="1">
                <a:solidFill>
                  <a:schemeClr val="bg1"/>
                </a:solidFill>
              </a:rPr>
              <a:t>of Wisdom</a:t>
            </a:r>
            <a:endParaRPr lang="en-GB" sz="6600" b="1" dirty="0">
              <a:solidFill>
                <a:schemeClr val="bg1"/>
              </a:solidFill>
            </a:endParaRP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304800" y="1034142"/>
            <a:ext cx="11887200" cy="5823857"/>
          </a:xfrm>
        </p:spPr>
        <p:txBody>
          <a:bodyPr>
            <a:noAutofit/>
          </a:bodyPr>
          <a:lstStyle/>
          <a:p>
            <a:pPr marL="0" indent="0">
              <a:buNone/>
            </a:pPr>
            <a:r>
              <a:rPr lang="en-GB" b="1" i="1" dirty="0">
                <a:solidFill>
                  <a:schemeClr val="bg1"/>
                </a:solidFill>
              </a:rPr>
              <a:t>We receive the gift of wisdom which helps us understand the things of God, and to direct our whole life and all our actions to his honour and glory. Wisdom helps us see the world differently and from God’s point of view. It is the ability to exercise good judgment. It distinguishes between right and wrong, seeks and upholds truth and justice, and balances personal good with the common good. It is in touch with reality, demonstrates common sense and is prudent. It often increases as a person advances in years and gains life experience. In the Old Testament, wisdom is personified by “Sophia,” the mythical mother of faith, hope and love; while in the New Testament, wisdom is personified by Jesus himself. With this gift, even an “uneducated soul” can possess the most profound knowledge of the divine. For example, St. Therese of Lisieux had no formal education in theology, and yet was wise to the ways of the Lord; for this reason, she has been declared a Doctor of the Church.</a:t>
            </a:r>
          </a:p>
        </p:txBody>
      </p:sp>
    </p:spTree>
    <p:extLst>
      <p:ext uri="{BB962C8B-B14F-4D97-AF65-F5344CB8AC3E}">
        <p14:creationId xmlns:p14="http://schemas.microsoft.com/office/powerpoint/2010/main" val="13309081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a:t>
            </a:r>
            <a:r>
              <a:rPr lang="en-GB" sz="6600" b="1">
                <a:solidFill>
                  <a:schemeClr val="bg1"/>
                </a:solidFill>
              </a:rPr>
              <a:t>of Wisdom</a:t>
            </a:r>
            <a:endParaRPr lang="en-GB" sz="6600" b="1" dirty="0">
              <a:solidFill>
                <a:schemeClr val="bg1"/>
              </a:solidFill>
            </a:endParaRP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304800" y="1034142"/>
            <a:ext cx="11887200" cy="5823857"/>
          </a:xfrm>
        </p:spPr>
        <p:txBody>
          <a:bodyPr>
            <a:noAutofit/>
          </a:bodyPr>
          <a:lstStyle/>
          <a:p>
            <a:pPr marL="0" indent="0">
              <a:buNone/>
            </a:pPr>
            <a:r>
              <a:rPr lang="en-GB" sz="3000" b="1" i="1" dirty="0">
                <a:solidFill>
                  <a:schemeClr val="bg1"/>
                </a:solidFill>
              </a:rPr>
              <a:t>So, wisdom is not the quoting of facts. Wisdom is a gift that allows a person to understand things from God's point of view. In other words, Wisdom allows a person to recognize truth. A person with the Gift of Wisdom is able to take this truth and use it to glorify God by choosing Godly solutions to problems.</a:t>
            </a:r>
          </a:p>
          <a:p>
            <a:pPr marL="0" indent="0">
              <a:buNone/>
            </a:pPr>
            <a:r>
              <a:rPr lang="en-GB" sz="3000" b="1" i="1" dirty="0">
                <a:solidFill>
                  <a:schemeClr val="bg1"/>
                </a:solidFill>
              </a:rPr>
              <a:t>Wisdom is the first and highest gift of the Holy Spirit, because it is the perfection of faith. Through wisdom, we come to value properly those things which we believe through faith. The truths of Christian belief are more important than the things of this world, and wisdom helps us to order our relationship to the created world properly, loving Creation for the sake of God, rather than for its own sake.</a:t>
            </a:r>
          </a:p>
        </p:txBody>
      </p:sp>
    </p:spTree>
    <p:extLst>
      <p:ext uri="{BB962C8B-B14F-4D97-AF65-F5344CB8AC3E}">
        <p14:creationId xmlns:p14="http://schemas.microsoft.com/office/powerpoint/2010/main" val="3573363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p:txBody>
          <a:bodyPr>
            <a:normAutofit/>
          </a:bodyPr>
          <a:lstStyle/>
          <a:p>
            <a:pPr algn="ctr"/>
            <a:r>
              <a:rPr lang="en-GB" sz="6600" b="1" dirty="0">
                <a:solidFill>
                  <a:schemeClr val="bg1"/>
                </a:solidFill>
              </a:rPr>
              <a:t>Opening Prayer</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p:txBody>
          <a:bodyPr>
            <a:normAutofit fontScale="85000" lnSpcReduction="10000"/>
          </a:bodyPr>
          <a:lstStyle/>
          <a:p>
            <a:pPr marL="0" indent="0">
              <a:buNone/>
            </a:pPr>
            <a:r>
              <a:rPr lang="en-GB" sz="4400" b="1" i="1" dirty="0">
                <a:solidFill>
                  <a:schemeClr val="bg1"/>
                </a:solidFill>
              </a:rPr>
              <a:t>Come Holy Spirit, fill the hearts of your faithful, and kindle in them the fire of your love. Send forth Your Spirit and they shall be created, and thou shall renew the face of the earth. Oh God, Who by the light of the Holy Spirit instructed the hearts of the faithful, grant, that by the same Spirit we may be truly wise and ever rejoice in his consolation. We ask this through Christ Our Lord. Amen. </a:t>
            </a:r>
          </a:p>
        </p:txBody>
      </p:sp>
    </p:spTree>
    <p:extLst>
      <p:ext uri="{BB962C8B-B14F-4D97-AF65-F5344CB8AC3E}">
        <p14:creationId xmlns:p14="http://schemas.microsoft.com/office/powerpoint/2010/main" val="29855909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a:t>
            </a:r>
            <a:r>
              <a:rPr lang="en-GB" sz="6600" b="1">
                <a:solidFill>
                  <a:schemeClr val="bg1"/>
                </a:solidFill>
              </a:rPr>
              <a:t>of Wisdom</a:t>
            </a:r>
            <a:endParaRPr lang="en-GB" sz="6600" b="1" dirty="0">
              <a:solidFill>
                <a:schemeClr val="bg1"/>
              </a:solidFill>
            </a:endParaRP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304800" y="1306286"/>
            <a:ext cx="11887200" cy="5551713"/>
          </a:xfrm>
        </p:spPr>
        <p:txBody>
          <a:bodyPr>
            <a:noAutofit/>
          </a:bodyPr>
          <a:lstStyle/>
          <a:p>
            <a:pPr marL="0" indent="0">
              <a:buNone/>
            </a:pPr>
            <a:r>
              <a:rPr lang="en-GB" sz="3000" b="1" i="1" dirty="0">
                <a:solidFill>
                  <a:schemeClr val="bg1"/>
                </a:solidFill>
              </a:rPr>
              <a:t>In fact, St Thomas Aquinas who deals a lot with the gifts of the Holy Spirit in his writings, says that every gifts of the Holy Spirit is associated with a virtue. Particularly, the gift of wisdom is strongly connected to the virtue of charity. In fact, wisdom is necessary so that our way of loving God and the others can be sincere and true. It purified us from our affections and affectations, making of God and the other the end of our love and not just a mean to reach our own end. For instance, without the gift of wisdom there is no agape, communion in the love between two persons but this will be based on selfish personal interests. Deprived from this gift of wisdom, love will not reach its fulness.</a:t>
            </a:r>
          </a:p>
        </p:txBody>
      </p:sp>
    </p:spTree>
    <p:extLst>
      <p:ext uri="{BB962C8B-B14F-4D97-AF65-F5344CB8AC3E}">
        <p14:creationId xmlns:p14="http://schemas.microsoft.com/office/powerpoint/2010/main" val="638670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a:t>
            </a:r>
            <a:r>
              <a:rPr lang="en-GB" sz="6600" b="1">
                <a:solidFill>
                  <a:schemeClr val="bg1"/>
                </a:solidFill>
              </a:rPr>
              <a:t>of Wisdom</a:t>
            </a:r>
            <a:endParaRPr lang="en-GB" sz="6600" b="1" dirty="0">
              <a:solidFill>
                <a:schemeClr val="bg1"/>
              </a:solidFill>
            </a:endParaRP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304800" y="1077686"/>
            <a:ext cx="11887200" cy="5780313"/>
          </a:xfrm>
        </p:spPr>
        <p:txBody>
          <a:bodyPr>
            <a:noAutofit/>
          </a:bodyPr>
          <a:lstStyle/>
          <a:p>
            <a:pPr marL="0" indent="0">
              <a:buNone/>
            </a:pPr>
            <a:r>
              <a:rPr lang="en-GB" b="1" i="1" dirty="0">
                <a:solidFill>
                  <a:schemeClr val="bg1"/>
                </a:solidFill>
              </a:rPr>
              <a:t>How can we love?</a:t>
            </a:r>
          </a:p>
          <a:p>
            <a:pPr marL="0" indent="0">
              <a:buNone/>
            </a:pPr>
            <a:r>
              <a:rPr lang="en-GB" b="1" i="1" dirty="0">
                <a:solidFill>
                  <a:schemeClr val="bg1"/>
                </a:solidFill>
              </a:rPr>
              <a:t>Many times, we face this question. Wisdom brings us to clean our lives, from our souls from many things that are not love but mainly situations through which we look for comfort and pleasure. Because we say that we are able to love when in reality we are completely unable to renounce to our own self, we are egotist and egoist.</a:t>
            </a:r>
          </a:p>
          <a:p>
            <a:pPr marL="0" indent="0">
              <a:buNone/>
            </a:pPr>
            <a:r>
              <a:rPr lang="en-GB" b="1" i="1" dirty="0">
                <a:solidFill>
                  <a:schemeClr val="bg1"/>
                </a:solidFill>
              </a:rPr>
              <a:t>How can you love your son or your daughter when perhaps he or she is experiencing a crisis, a difficult situation, and he or she is rebelling against you, goes against your own way of thinking? How can you love the other when the other doesn’t love or when he or she takes advantage of you? How can you love the other in his or her difficulties? How can you love the other when he or she doesn’t consider you? How can you love and correct at the same time?</a:t>
            </a:r>
          </a:p>
        </p:txBody>
      </p:sp>
    </p:spTree>
    <p:extLst>
      <p:ext uri="{BB962C8B-B14F-4D97-AF65-F5344CB8AC3E}">
        <p14:creationId xmlns:p14="http://schemas.microsoft.com/office/powerpoint/2010/main" val="6956303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a:t>
            </a:r>
            <a:r>
              <a:rPr lang="en-GB" sz="6600" b="1">
                <a:solidFill>
                  <a:schemeClr val="bg1"/>
                </a:solidFill>
              </a:rPr>
              <a:t>of Wisdom</a:t>
            </a:r>
            <a:endParaRPr lang="en-GB" sz="6600" b="1" dirty="0">
              <a:solidFill>
                <a:schemeClr val="bg1"/>
              </a:solidFill>
            </a:endParaRP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304800" y="1077686"/>
            <a:ext cx="11887200" cy="5780313"/>
          </a:xfrm>
        </p:spPr>
        <p:txBody>
          <a:bodyPr>
            <a:noAutofit/>
          </a:bodyPr>
          <a:lstStyle/>
          <a:p>
            <a:pPr marL="0" indent="0">
              <a:buNone/>
            </a:pPr>
            <a:r>
              <a:rPr lang="en-GB" sz="3000" b="1" i="1" dirty="0">
                <a:solidFill>
                  <a:schemeClr val="bg1"/>
                </a:solidFill>
              </a:rPr>
              <a:t>Is love just based on emotions and feelings, or can you love the other by correcting him or her and by telling the truth to him or her?</a:t>
            </a:r>
          </a:p>
          <a:p>
            <a:pPr marL="0" indent="0">
              <a:buNone/>
            </a:pPr>
            <a:r>
              <a:rPr lang="en-GB" sz="3000" b="1" i="1" dirty="0">
                <a:solidFill>
                  <a:schemeClr val="bg1"/>
                </a:solidFill>
              </a:rPr>
              <a:t>A love which doesn’t look at the opportunities but seek the final, the absolute truth which is God. A love who looks at the good of the other person. That perhaps it is necessary that you or the person you love pass through that moment of crisis and difficulty so that he or she may encounter the real and true love which is THE LOVE OF GOD!</a:t>
            </a:r>
          </a:p>
          <a:p>
            <a:pPr marL="0" indent="0">
              <a:buNone/>
            </a:pPr>
            <a:r>
              <a:rPr lang="en-GB" sz="3000" b="1" i="1" dirty="0">
                <a:solidFill>
                  <a:schemeClr val="bg1"/>
                </a:solidFill>
              </a:rPr>
              <a:t>For such reason, the gift of wisdom empowers us to see all the events of our lives in the bigger plan of God’s will, God’s plan of salvation. So, the gift of wisdom is the gift that enable to interpret and read the events that happen in our life and in the world from God’s perspective.</a:t>
            </a:r>
          </a:p>
        </p:txBody>
      </p:sp>
    </p:spTree>
    <p:extLst>
      <p:ext uri="{BB962C8B-B14F-4D97-AF65-F5344CB8AC3E}">
        <p14:creationId xmlns:p14="http://schemas.microsoft.com/office/powerpoint/2010/main" val="31220909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a:t>
            </a:r>
            <a:r>
              <a:rPr lang="en-GB" sz="6600" b="1">
                <a:solidFill>
                  <a:schemeClr val="bg1"/>
                </a:solidFill>
              </a:rPr>
              <a:t>of Wisdom</a:t>
            </a:r>
            <a:endParaRPr lang="en-GB" sz="6600" b="1" dirty="0">
              <a:solidFill>
                <a:schemeClr val="bg1"/>
              </a:solidFill>
            </a:endParaRP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304800" y="1077686"/>
            <a:ext cx="11887200" cy="5780313"/>
          </a:xfrm>
        </p:spPr>
        <p:txBody>
          <a:bodyPr>
            <a:noAutofit/>
          </a:bodyPr>
          <a:lstStyle/>
          <a:p>
            <a:pPr marL="0" indent="0">
              <a:buNone/>
            </a:pPr>
            <a:r>
              <a:rPr lang="en-GB" sz="3000" b="1" i="1" dirty="0">
                <a:solidFill>
                  <a:schemeClr val="bg1"/>
                </a:solidFill>
              </a:rPr>
              <a:t>And this gift is given to us through the Church. That’s why it is important to do an itinerary of faith where we can constantly form ourselves as Christian adults, we can grow in faith, by listening and meditating the word of God and regularly receiving the sacraments.</a:t>
            </a:r>
          </a:p>
          <a:p>
            <a:pPr marL="0" indent="0">
              <a:buNone/>
            </a:pPr>
            <a:r>
              <a:rPr lang="en-GB" sz="3000" b="1" i="1" dirty="0">
                <a:solidFill>
                  <a:schemeClr val="bg1"/>
                </a:solidFill>
              </a:rPr>
              <a:t>Because it is there that we can receive this wisdom, this light that enables us to see how the events that the history that God is doing with each one of us is perfect because through the events of our life we can experience the love and mercy of God. Events that we have lived in our life, injustices, problems in our life all have happened for a reason. What in our life can seem a scandal (like the cross of Christ who is scandal for the Jews and the Gentiles, for those who don’t believe) are part of God’s plan of salvation for us and for the people he wants to save through us.</a:t>
            </a:r>
          </a:p>
          <a:p>
            <a:pPr marL="0" indent="0">
              <a:buNone/>
            </a:pPr>
            <a:endParaRPr lang="en-GB" b="1" i="1" dirty="0">
              <a:solidFill>
                <a:schemeClr val="bg1"/>
              </a:solidFill>
            </a:endParaRPr>
          </a:p>
        </p:txBody>
      </p:sp>
    </p:spTree>
    <p:extLst>
      <p:ext uri="{BB962C8B-B14F-4D97-AF65-F5344CB8AC3E}">
        <p14:creationId xmlns:p14="http://schemas.microsoft.com/office/powerpoint/2010/main" val="7566003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a:t>
            </a:r>
            <a:r>
              <a:rPr lang="en-GB" sz="6600" b="1">
                <a:solidFill>
                  <a:schemeClr val="bg1"/>
                </a:solidFill>
              </a:rPr>
              <a:t>of Wisdom</a:t>
            </a:r>
            <a:endParaRPr lang="en-GB" sz="6600" b="1" dirty="0">
              <a:solidFill>
                <a:schemeClr val="bg1"/>
              </a:solidFill>
            </a:endParaRP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304800" y="1077686"/>
            <a:ext cx="11887200" cy="5780313"/>
          </a:xfrm>
        </p:spPr>
        <p:txBody>
          <a:bodyPr>
            <a:noAutofit/>
          </a:bodyPr>
          <a:lstStyle/>
          <a:p>
            <a:pPr marL="0" indent="0">
              <a:buNone/>
            </a:pPr>
            <a:r>
              <a:rPr lang="en-GB" sz="3000" b="1" i="1" dirty="0">
                <a:solidFill>
                  <a:schemeClr val="bg1"/>
                </a:solidFill>
              </a:rPr>
              <a:t>Then, the gift of wisdom is to have this discernment in your life. Because we can either live our life being as hens, having our eyes constantly fix on this earth, contemplating our belly bottom and always complaining about what we are missing and what it is not going according to our plans. You know, like a hen when it is eating, it has always her eyes fix on the food, nothing else. Instead, God calls us to be like eagles, to be watchful, attentive, and vigilant. Because the eagles flying high in the sky hovers over everything. Acknowledging the reality and dealing with it through the grace of the Spirit who prompts and guides me in my actions, showing me the good to be pursued.</a:t>
            </a:r>
            <a:endParaRPr lang="en-GB" b="1" i="1" dirty="0">
              <a:solidFill>
                <a:schemeClr val="bg1"/>
              </a:solidFill>
            </a:endParaRPr>
          </a:p>
        </p:txBody>
      </p:sp>
    </p:spTree>
    <p:extLst>
      <p:ext uri="{BB962C8B-B14F-4D97-AF65-F5344CB8AC3E}">
        <p14:creationId xmlns:p14="http://schemas.microsoft.com/office/powerpoint/2010/main" val="71724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a:t>
            </a:r>
            <a:r>
              <a:rPr lang="en-GB" sz="6600" b="1">
                <a:solidFill>
                  <a:schemeClr val="bg1"/>
                </a:solidFill>
              </a:rPr>
              <a:t>of Wisdom</a:t>
            </a:r>
            <a:endParaRPr lang="en-GB" sz="6600" b="1" dirty="0">
              <a:solidFill>
                <a:schemeClr val="bg1"/>
              </a:solidFill>
            </a:endParaRP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304800" y="1077686"/>
            <a:ext cx="11887200" cy="5780313"/>
          </a:xfrm>
        </p:spPr>
        <p:txBody>
          <a:bodyPr>
            <a:noAutofit/>
          </a:bodyPr>
          <a:lstStyle/>
          <a:p>
            <a:pPr marL="0" indent="0">
              <a:buNone/>
            </a:pPr>
            <a:r>
              <a:rPr lang="en-GB" sz="3000" b="1" i="1" dirty="0">
                <a:solidFill>
                  <a:schemeClr val="bg1"/>
                </a:solidFill>
              </a:rPr>
              <a:t>This is an image of the man who possess the Holy Spirit who is able to see the events of his life not in the difficulties and sufferings of the present time but from the same perspective of God. It is a bit like when you are admiring a painting made by an Impressionist artist. If you look too close at it, you are not able to distinguish the </a:t>
            </a:r>
            <a:r>
              <a:rPr lang="en-GB" sz="3000" b="1" i="1" dirty="0" err="1">
                <a:solidFill>
                  <a:schemeClr val="bg1"/>
                </a:solidFill>
              </a:rPr>
              <a:t>color</a:t>
            </a:r>
            <a:r>
              <a:rPr lang="en-GB" sz="3000" b="1" i="1" dirty="0">
                <a:solidFill>
                  <a:schemeClr val="bg1"/>
                </a:solidFill>
              </a:rPr>
              <a:t> and recognizing the element represented. While, if you step back a bit you are able to do so. The same can be said of the Holy Spirit. To see our reality with the same outlook of God, this is what we need, and this is what the Lord wants to give us, that we can really experience that Christ is always risen and alive in our life.</a:t>
            </a:r>
            <a:endParaRPr lang="en-GB" b="1" i="1" dirty="0">
              <a:solidFill>
                <a:schemeClr val="bg1"/>
              </a:solidFill>
            </a:endParaRPr>
          </a:p>
        </p:txBody>
      </p:sp>
    </p:spTree>
    <p:extLst>
      <p:ext uri="{BB962C8B-B14F-4D97-AF65-F5344CB8AC3E}">
        <p14:creationId xmlns:p14="http://schemas.microsoft.com/office/powerpoint/2010/main" val="4804842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a:t>
            </a:r>
            <a:r>
              <a:rPr lang="en-GB" sz="6600" b="1">
                <a:solidFill>
                  <a:schemeClr val="bg1"/>
                </a:solidFill>
              </a:rPr>
              <a:t>of Wisdom</a:t>
            </a:r>
            <a:endParaRPr lang="en-GB" sz="6600" b="1" dirty="0">
              <a:solidFill>
                <a:schemeClr val="bg1"/>
              </a:solidFill>
            </a:endParaRP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304800" y="1077686"/>
            <a:ext cx="11887200" cy="5780313"/>
          </a:xfrm>
        </p:spPr>
        <p:txBody>
          <a:bodyPr>
            <a:noAutofit/>
          </a:bodyPr>
          <a:lstStyle/>
          <a:p>
            <a:pPr marL="0" indent="0">
              <a:buNone/>
            </a:pPr>
            <a:r>
              <a:rPr lang="en-GB" sz="3000" b="1" i="1" dirty="0">
                <a:solidFill>
                  <a:schemeClr val="bg1"/>
                </a:solidFill>
              </a:rPr>
              <a:t>The scriptures come to enlighten and help us, presenting to us two stories. One is the story of Joseph, the son of Jacob who is sold by his brothers to the slaves’ traders and ended up being brought to Egypt and after that found himself bring falsely accused of by Potiphar the wife of an Egyptian functionary and he is thrown into prison. And once in prison, he had the possibility to be freed but this didn’t happen, and it turned out that he is obliged to spend even more time staying into jail. This story that seems to be a monstrosity, a great injustice, shows how God uses the whole of it to being Joseph to be the prime ministers of Egypt and to save his family and Israel from the plague of famine. His life is an image of Christ, specifically of Christ’s kenosis,</a:t>
            </a:r>
            <a:endParaRPr lang="en-GB" b="1" i="1" dirty="0">
              <a:solidFill>
                <a:schemeClr val="bg1"/>
              </a:solidFill>
            </a:endParaRPr>
          </a:p>
        </p:txBody>
      </p:sp>
    </p:spTree>
    <p:extLst>
      <p:ext uri="{BB962C8B-B14F-4D97-AF65-F5344CB8AC3E}">
        <p14:creationId xmlns:p14="http://schemas.microsoft.com/office/powerpoint/2010/main" val="13685473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a:t>
            </a:r>
            <a:r>
              <a:rPr lang="en-GB" sz="6600" b="1">
                <a:solidFill>
                  <a:schemeClr val="bg1"/>
                </a:solidFill>
              </a:rPr>
              <a:t>of Wisdom</a:t>
            </a:r>
            <a:endParaRPr lang="en-GB" sz="6600" b="1" dirty="0">
              <a:solidFill>
                <a:schemeClr val="bg1"/>
              </a:solidFill>
            </a:endParaRP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304800" y="1077686"/>
            <a:ext cx="11887200" cy="5780313"/>
          </a:xfrm>
        </p:spPr>
        <p:txBody>
          <a:bodyPr>
            <a:noAutofit/>
          </a:bodyPr>
          <a:lstStyle/>
          <a:p>
            <a:pPr marL="0" indent="0">
              <a:buNone/>
            </a:pPr>
            <a:r>
              <a:rPr lang="en-GB" sz="3000" b="1" i="1" dirty="0">
                <a:solidFill>
                  <a:schemeClr val="bg1"/>
                </a:solidFill>
              </a:rPr>
              <a:t>Philippians 2:6-11, ‘Christ Jesus, being in very nature God, did not consider equality with God something to be used to his own advantage; rather, he made himself nothing by taking the very nature of a servant, being made in human likeness. And being found in appearance as a man, he humbled himself by becoming obedient to death, even death on a cross! Therefore, God exalted him to the highest place and gave him the name that is above every name, that at the name of Jesus every knee should bow, in heaven and on earth and under the earth, and every tongue acknowledge that Jesus Christ is Lord.’</a:t>
            </a:r>
            <a:endParaRPr lang="en-GB" b="1" i="1" dirty="0">
              <a:solidFill>
                <a:schemeClr val="bg1"/>
              </a:solidFill>
            </a:endParaRPr>
          </a:p>
        </p:txBody>
      </p:sp>
    </p:spTree>
    <p:extLst>
      <p:ext uri="{BB962C8B-B14F-4D97-AF65-F5344CB8AC3E}">
        <p14:creationId xmlns:p14="http://schemas.microsoft.com/office/powerpoint/2010/main" val="11330619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a:t>
            </a:r>
            <a:r>
              <a:rPr lang="en-GB" sz="6600" b="1">
                <a:solidFill>
                  <a:schemeClr val="bg1"/>
                </a:solidFill>
              </a:rPr>
              <a:t>of Wisdom</a:t>
            </a:r>
            <a:endParaRPr lang="en-GB" sz="6600" b="1" dirty="0">
              <a:solidFill>
                <a:schemeClr val="bg1"/>
              </a:solidFill>
            </a:endParaRP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304800" y="1077686"/>
            <a:ext cx="11887200" cy="5780313"/>
          </a:xfrm>
        </p:spPr>
        <p:txBody>
          <a:bodyPr>
            <a:noAutofit/>
          </a:bodyPr>
          <a:lstStyle/>
          <a:p>
            <a:pPr marL="0" indent="0">
              <a:buNone/>
            </a:pPr>
            <a:r>
              <a:rPr lang="en-GB" sz="2700" b="1" i="1" dirty="0">
                <a:solidFill>
                  <a:schemeClr val="bg1"/>
                </a:solidFill>
              </a:rPr>
              <a:t>When Joseph met his brothers, he didn’t condemn or punish them as they would have deserved but he said, ‘Don’t be afraid, because I know that God has permitted all this history in my life so that I could save you.’ This is the gift of wisdom. To be able to recognize and see in the events of our life the hand of God that is directing our lives. So, the gift of wisdom strengthen our hope in God, knowing that there is no one stronger that God. God has the last saying in our life.</a:t>
            </a:r>
          </a:p>
          <a:p>
            <a:pPr marL="0" indent="0">
              <a:buNone/>
            </a:pPr>
            <a:r>
              <a:rPr lang="en-GB" sz="2700" b="1" i="1" dirty="0">
                <a:solidFill>
                  <a:schemeClr val="bg1"/>
                </a:solidFill>
              </a:rPr>
              <a:t>Then, the facts that you are living today, where you find yourself crush against a wall without answers in front of your sufferings or in front of the problems of your husband, wife and children, in front of an illness of someone dear to you, there Christ is present and leads our life. Even though, today, you don’t see the clear picture and you don’t understand why God allows such things to happen in your life, the Holy Spirit whispers inside of you that is God that is directing your history in paths of life, and he will not leave in you in death.</a:t>
            </a:r>
          </a:p>
        </p:txBody>
      </p:sp>
    </p:spTree>
    <p:extLst>
      <p:ext uri="{BB962C8B-B14F-4D97-AF65-F5344CB8AC3E}">
        <p14:creationId xmlns:p14="http://schemas.microsoft.com/office/powerpoint/2010/main" val="36351913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a:t>
            </a:r>
            <a:r>
              <a:rPr lang="en-GB" sz="6600" b="1">
                <a:solidFill>
                  <a:schemeClr val="bg1"/>
                </a:solidFill>
              </a:rPr>
              <a:t>of Wisdom</a:t>
            </a:r>
            <a:endParaRPr lang="en-GB" sz="6600" b="1" dirty="0">
              <a:solidFill>
                <a:schemeClr val="bg1"/>
              </a:solidFill>
            </a:endParaRP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304800" y="1077686"/>
            <a:ext cx="11887200" cy="5780313"/>
          </a:xfrm>
        </p:spPr>
        <p:txBody>
          <a:bodyPr>
            <a:noAutofit/>
          </a:bodyPr>
          <a:lstStyle/>
          <a:p>
            <a:pPr marL="0" indent="0">
              <a:buNone/>
            </a:pPr>
            <a:r>
              <a:rPr lang="en-GB" b="1" i="1" dirty="0">
                <a:solidFill>
                  <a:schemeClr val="bg1"/>
                </a:solidFill>
              </a:rPr>
              <a:t>Another biblical episode in the one of king David that found himself facing the drama of his son Absalom that has proclaimed himself king and wanted to kill him. Do you remember what David did in that circumstance? He had to flee from to his kingdom and seek for refuge in the desert, living like an exiled. There, he meets this man from the clan of Saul who began to curse him, throwing stones against him, reproaching harshly, telling him how wretched he is. And you know, in that context David’s army commander suggests him to ‘kill that dog’ but David replies, ‘What about if God has sent him on my way to call me to repentance and conversion. Who am I to stop something that God has allowed? ‘If God wants to take advantage of this humiliation to forgive my sins?’ This is the wisdom, that enables you to distinguish clearly what facts of your life comes from God. ‘If God has allowed this problem, this suffering so that I can start to pray seriously and have a personal encounter with him?’</a:t>
            </a:r>
          </a:p>
        </p:txBody>
      </p:sp>
    </p:spTree>
    <p:extLst>
      <p:ext uri="{BB962C8B-B14F-4D97-AF65-F5344CB8AC3E}">
        <p14:creationId xmlns:p14="http://schemas.microsoft.com/office/powerpoint/2010/main" val="1294850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p:txBody>
          <a:bodyPr>
            <a:normAutofit/>
          </a:bodyPr>
          <a:lstStyle/>
          <a:p>
            <a:pPr algn="ctr"/>
            <a:r>
              <a:rPr lang="en-GB" sz="6600" b="1" dirty="0">
                <a:solidFill>
                  <a:schemeClr val="bg1"/>
                </a:solidFill>
              </a:rPr>
              <a:t>The 7 Gifts of the Holy Spirit</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p:txBody>
          <a:bodyPr>
            <a:normAutofit/>
          </a:bodyPr>
          <a:lstStyle/>
          <a:p>
            <a:pPr marL="0" indent="0">
              <a:buNone/>
            </a:pPr>
            <a:r>
              <a:rPr lang="en-GB" sz="4400" b="1" i="1" dirty="0">
                <a:solidFill>
                  <a:schemeClr val="bg1"/>
                </a:solidFill>
              </a:rPr>
              <a:t>Who is the Holy Spirit? </a:t>
            </a:r>
          </a:p>
          <a:p>
            <a:pPr marL="0" indent="0">
              <a:buNone/>
            </a:pPr>
            <a:r>
              <a:rPr lang="en-GB" sz="4400" b="1" i="1" dirty="0">
                <a:solidFill>
                  <a:schemeClr val="bg1"/>
                </a:solidFill>
              </a:rPr>
              <a:t>How much are you familiar with the Holy Spirit? </a:t>
            </a:r>
          </a:p>
          <a:p>
            <a:pPr marL="0" indent="0">
              <a:buNone/>
            </a:pPr>
            <a:r>
              <a:rPr lang="en-GB" sz="4400" b="1" i="1" dirty="0">
                <a:solidFill>
                  <a:schemeClr val="bg1"/>
                </a:solidFill>
              </a:rPr>
              <a:t>What are the seven gifts of the Holy Spirit and how can we benefit from them?</a:t>
            </a:r>
          </a:p>
        </p:txBody>
      </p:sp>
    </p:spTree>
    <p:extLst>
      <p:ext uri="{BB962C8B-B14F-4D97-AF65-F5344CB8AC3E}">
        <p14:creationId xmlns:p14="http://schemas.microsoft.com/office/powerpoint/2010/main" val="34614902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a:t>
            </a:r>
            <a:r>
              <a:rPr lang="en-GB" sz="6600" b="1">
                <a:solidFill>
                  <a:schemeClr val="bg1"/>
                </a:solidFill>
              </a:rPr>
              <a:t>of Wisdom</a:t>
            </a:r>
            <a:endParaRPr lang="en-GB" sz="6600" b="1" dirty="0">
              <a:solidFill>
                <a:schemeClr val="bg1"/>
              </a:solidFill>
            </a:endParaRP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304800" y="1077686"/>
            <a:ext cx="11887200" cy="5780313"/>
          </a:xfrm>
        </p:spPr>
        <p:txBody>
          <a:bodyPr>
            <a:noAutofit/>
          </a:bodyPr>
          <a:lstStyle/>
          <a:p>
            <a:pPr marL="0" indent="0">
              <a:buNone/>
            </a:pPr>
            <a:r>
              <a:rPr lang="en-GB" b="1" i="1" dirty="0">
                <a:solidFill>
                  <a:schemeClr val="bg1"/>
                </a:solidFill>
              </a:rPr>
              <a:t>The Application of Wisdom: What is the fruit of the gift of wisdom?</a:t>
            </a:r>
          </a:p>
          <a:p>
            <a:pPr marL="0" indent="0">
              <a:buNone/>
            </a:pPr>
            <a:r>
              <a:rPr lang="en-GB" b="1" i="1" dirty="0">
                <a:solidFill>
                  <a:schemeClr val="bg1"/>
                </a:solidFill>
              </a:rPr>
              <a:t>This gift has great effects: With this gift a person will see and evaluate all things– both joy and sorrow, pleasure and pain, success or failure– from God’s point of view, and accept them with equanimity. With Wisdom, all things, even the worst, are seen as having a supernatural value. For example, the Gift of Wisdom gives value to martyrdom. Here a person arises above the wisdom of this world, and lives in the love of God. For this reason, the Gift of Wisdom brings to perfection charity. The gift of wisdom corresponds to the virtue of charity.</a:t>
            </a:r>
          </a:p>
          <a:p>
            <a:pPr marL="0" indent="0">
              <a:buNone/>
            </a:pPr>
            <a:r>
              <a:rPr lang="en-GB" b="1" i="1" dirty="0">
                <a:solidFill>
                  <a:schemeClr val="bg1"/>
                </a:solidFill>
              </a:rPr>
              <a:t>Indeed, the gift of wisdom empowers us to love in the fulness, in two ways. Firstly, to love God with our heart, with our mind and with all our strengths; because God wants to bring us little by little to purify our love for God, loving him above all things and not inasmuch as he gives us the graces, we demand from him.</a:t>
            </a:r>
          </a:p>
        </p:txBody>
      </p:sp>
    </p:spTree>
    <p:extLst>
      <p:ext uri="{BB962C8B-B14F-4D97-AF65-F5344CB8AC3E}">
        <p14:creationId xmlns:p14="http://schemas.microsoft.com/office/powerpoint/2010/main" val="25244502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a:t>
            </a:r>
            <a:r>
              <a:rPr lang="en-GB" sz="6600" b="1">
                <a:solidFill>
                  <a:schemeClr val="bg1"/>
                </a:solidFill>
              </a:rPr>
              <a:t>of Wisdom</a:t>
            </a:r>
            <a:endParaRPr lang="en-GB" sz="6600" b="1" dirty="0">
              <a:solidFill>
                <a:schemeClr val="bg1"/>
              </a:solidFill>
            </a:endParaRP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304800" y="1077686"/>
            <a:ext cx="11887200" cy="5780313"/>
          </a:xfrm>
        </p:spPr>
        <p:txBody>
          <a:bodyPr>
            <a:noAutofit/>
          </a:bodyPr>
          <a:lstStyle/>
          <a:p>
            <a:pPr marL="0" indent="0">
              <a:buNone/>
            </a:pPr>
            <a:r>
              <a:rPr lang="en-GB" sz="2700" b="1" i="1" dirty="0">
                <a:solidFill>
                  <a:schemeClr val="bg1"/>
                </a:solidFill>
              </a:rPr>
              <a:t>Constantly, we are tempted to look for the Lord as much as he gives what we need: peace, serenity, security. So, we make a mixture in our life, a bit of God and a bit of what I like it. He can solve out my problems or he can fix the problems of those whom I care for are, dear and precious to me. Wisdom brings one to love God always even in the moment of great discomfort, anguish, and pain. In fact, many saints used to say: ‘To love God is enough, it’s everything I need.’</a:t>
            </a:r>
          </a:p>
          <a:p>
            <a:pPr marL="0" indent="0">
              <a:buNone/>
            </a:pPr>
            <a:r>
              <a:rPr lang="en-GB" sz="2700" b="1" i="1" dirty="0">
                <a:solidFill>
                  <a:schemeClr val="bg1"/>
                </a:solidFill>
              </a:rPr>
              <a:t>Secondly, to grow in our love for the </a:t>
            </a:r>
            <a:r>
              <a:rPr lang="en-GB" sz="2700" b="1" i="1" dirty="0" err="1">
                <a:solidFill>
                  <a:schemeClr val="bg1"/>
                </a:solidFill>
              </a:rPr>
              <a:t>neighbors</a:t>
            </a:r>
            <a:r>
              <a:rPr lang="en-GB" sz="2700" b="1" i="1" dirty="0">
                <a:solidFill>
                  <a:schemeClr val="bg1"/>
                </a:solidFill>
              </a:rPr>
              <a:t>. In fact, if God bestows on us this gift of wisdom, with this capacity to look at the facts of our life with God’s eyes, with his own outlook, then he also allows us to see Christ present in the person next to us. So, if the other is Christ, God enables us to love and serve the other as we love and serve Christ, even the one that you consider the most foolish or silly person. So, the gift of wisdom grants you this light, this ability to see things in the same perspective of God.</a:t>
            </a:r>
          </a:p>
        </p:txBody>
      </p:sp>
    </p:spTree>
    <p:extLst>
      <p:ext uri="{BB962C8B-B14F-4D97-AF65-F5344CB8AC3E}">
        <p14:creationId xmlns:p14="http://schemas.microsoft.com/office/powerpoint/2010/main" val="8971718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936171"/>
          </a:xfrm>
        </p:spPr>
        <p:txBody>
          <a:bodyPr>
            <a:normAutofit fontScale="90000"/>
          </a:bodyPr>
          <a:lstStyle/>
          <a:p>
            <a:pPr algn="ctr"/>
            <a:r>
              <a:rPr lang="en-GB" sz="6600" b="1" dirty="0">
                <a:solidFill>
                  <a:schemeClr val="bg1"/>
                </a:solidFill>
              </a:rPr>
              <a:t>The gift of Wisdom</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304800" y="936172"/>
            <a:ext cx="11887200" cy="5921828"/>
          </a:xfrm>
        </p:spPr>
        <p:txBody>
          <a:bodyPr>
            <a:noAutofit/>
          </a:bodyPr>
          <a:lstStyle/>
          <a:p>
            <a:pPr marL="0" indent="0">
              <a:buNone/>
            </a:pPr>
            <a:r>
              <a:rPr lang="en-GB" sz="2700" b="1" i="1" dirty="0">
                <a:solidFill>
                  <a:schemeClr val="bg1"/>
                </a:solidFill>
              </a:rPr>
              <a:t>To see Christ present in the other. This is exactly the experience that St Paul had on the way of Damascus. He who was one who used to persecute and kill the Christians, ’Saul, Saul while are you persecuting me?’ or the same experience and certainty the saint like St Francis of Assisi had for instance. To be able to see Christ alive and present in the last one, the scum of the earth, those who are marginalized. Then, let us ask God for this gift of wisdom, because surely, we are all in need of it. Only with the gift of wisdom, we can more easily bear the burdens of this life and respond to our fellow man with charity and patience. Only with wisdom we can have the necessary humility to accept the challenges and difficulties we face throughout our life and being able to respond to them with love. Even though we are crossing and experiencing a time of darkness the light of wisdom helps us to see that we are not left alone but Christ is present, and he is leading our life. Then, let us ask to the Lord the gift of this wisdom that we may have this divine discernment and be able to read the events of our life with the eyes of God.</a:t>
            </a:r>
          </a:p>
        </p:txBody>
      </p:sp>
    </p:spTree>
    <p:extLst>
      <p:ext uri="{BB962C8B-B14F-4D97-AF65-F5344CB8AC3E}">
        <p14:creationId xmlns:p14="http://schemas.microsoft.com/office/powerpoint/2010/main" val="21371552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936171"/>
          </a:xfrm>
        </p:spPr>
        <p:txBody>
          <a:bodyPr>
            <a:normAutofit fontScale="90000"/>
          </a:bodyPr>
          <a:lstStyle/>
          <a:p>
            <a:pPr algn="ctr"/>
            <a:r>
              <a:rPr lang="en-GB" sz="6600" b="1" dirty="0">
                <a:solidFill>
                  <a:schemeClr val="bg1"/>
                </a:solidFill>
              </a:rPr>
              <a:t>Final Prayer</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304800" y="936172"/>
            <a:ext cx="11887200" cy="5921828"/>
          </a:xfrm>
        </p:spPr>
        <p:txBody>
          <a:bodyPr>
            <a:noAutofit/>
          </a:bodyPr>
          <a:lstStyle/>
          <a:p>
            <a:pPr marL="0" indent="0">
              <a:buNone/>
            </a:pPr>
            <a:r>
              <a:rPr lang="en-GB" sz="2900" b="1" i="1" dirty="0">
                <a:solidFill>
                  <a:schemeClr val="bg1"/>
                </a:solidFill>
              </a:rPr>
              <a:t>Most Holy Spirit, You are the Third Person of the Blessed Trinity. You are the Spirit of truth, love and holiness, proceeding from the Father and the Son, and equal to Them in all things. I adore You and love You with all my heart. Teach me to seek and to know God, by whom and for whom I was created. Fill my heart with holy reverence and love for my Creator. Give me compunction and patience, and do not let me fall into sin.</a:t>
            </a:r>
          </a:p>
          <a:p>
            <a:pPr marL="0" indent="0">
              <a:buNone/>
            </a:pPr>
            <a:r>
              <a:rPr lang="en-GB" sz="2900" b="1" i="1" dirty="0">
                <a:solidFill>
                  <a:schemeClr val="bg1"/>
                </a:solidFill>
              </a:rPr>
              <a:t>Increase faith, hope and charity in me and bring forth all the virtues proper to my state of life. Help me to grow in the four cardinal virtues, Your seven gifts and Your twelve fruits.</a:t>
            </a:r>
          </a:p>
          <a:p>
            <a:pPr marL="0" indent="0">
              <a:buNone/>
            </a:pPr>
            <a:r>
              <a:rPr lang="en-GB" sz="2900" b="1" i="1" dirty="0">
                <a:solidFill>
                  <a:schemeClr val="bg1"/>
                </a:solidFill>
              </a:rPr>
              <a:t>Make me a faithful follower of Jesus Christ, a committed child of the Church and a help to my neighbour. Give me the grace to keep the commandments and to receive the sacraments worthily.</a:t>
            </a:r>
          </a:p>
        </p:txBody>
      </p:sp>
    </p:spTree>
    <p:extLst>
      <p:ext uri="{BB962C8B-B14F-4D97-AF65-F5344CB8AC3E}">
        <p14:creationId xmlns:p14="http://schemas.microsoft.com/office/powerpoint/2010/main" val="2212241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936171"/>
          </a:xfrm>
        </p:spPr>
        <p:txBody>
          <a:bodyPr>
            <a:normAutofit fontScale="90000"/>
          </a:bodyPr>
          <a:lstStyle/>
          <a:p>
            <a:pPr algn="ctr"/>
            <a:r>
              <a:rPr lang="en-GB" sz="6600" b="1" dirty="0">
                <a:solidFill>
                  <a:schemeClr val="bg1"/>
                </a:solidFill>
              </a:rPr>
              <a:t>Final Prayer</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304800" y="936172"/>
            <a:ext cx="11887200" cy="5921828"/>
          </a:xfrm>
        </p:spPr>
        <p:txBody>
          <a:bodyPr>
            <a:noAutofit/>
          </a:bodyPr>
          <a:lstStyle/>
          <a:p>
            <a:pPr marL="0" indent="0">
              <a:buNone/>
            </a:pPr>
            <a:r>
              <a:rPr lang="en-GB" sz="2900" b="1" i="1" dirty="0">
                <a:solidFill>
                  <a:schemeClr val="bg1"/>
                </a:solidFill>
              </a:rPr>
              <a:t>Raise me to holiness in the state of life to which You have called me and lead me through a happy death to everlasting life.</a:t>
            </a:r>
          </a:p>
          <a:p>
            <a:pPr marL="0" indent="0">
              <a:buNone/>
            </a:pPr>
            <a:r>
              <a:rPr lang="en-GB" sz="2900" b="1" i="1" dirty="0">
                <a:solidFill>
                  <a:schemeClr val="bg1"/>
                </a:solidFill>
              </a:rPr>
              <a:t>Grant me also, Most Holy Spirit, Giver of all good gifts, the special favour for which I now ask, if it be for Your honour and glory and for my well-being. Through Christ Our Lord. Amen.</a:t>
            </a:r>
          </a:p>
        </p:txBody>
      </p:sp>
    </p:spTree>
    <p:extLst>
      <p:ext uri="{BB962C8B-B14F-4D97-AF65-F5344CB8AC3E}">
        <p14:creationId xmlns:p14="http://schemas.microsoft.com/office/powerpoint/2010/main" val="845536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p:txBody>
          <a:bodyPr>
            <a:normAutofit/>
          </a:bodyPr>
          <a:lstStyle/>
          <a:p>
            <a:pPr algn="ctr"/>
            <a:r>
              <a:rPr lang="en-GB" sz="6600" b="1" dirty="0">
                <a:solidFill>
                  <a:schemeClr val="bg1"/>
                </a:solidFill>
              </a:rPr>
              <a:t>Who is the Holy Spirit?</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838200" y="1436914"/>
            <a:ext cx="10515600" cy="4963885"/>
          </a:xfrm>
        </p:spPr>
        <p:txBody>
          <a:bodyPr>
            <a:normAutofit fontScale="92500"/>
          </a:bodyPr>
          <a:lstStyle/>
          <a:p>
            <a:pPr marL="0" indent="0">
              <a:buNone/>
            </a:pPr>
            <a:r>
              <a:rPr lang="en-GB" sz="2500" b="1" i="1" dirty="0">
                <a:solidFill>
                  <a:schemeClr val="bg1"/>
                </a:solidFill>
              </a:rPr>
              <a:t>‘I shall ask the Father, and he will give you another Advocate, to be with you for ever, that Spirit of truth whom the world can never receive since it neither sees nor knows him; but you know him, because he is with you, he is in you.’ ‘I have said these things to you while still with you; but the Advocate, the Holy Spirit, whom the Father will send in my name, will teach you everything and remind you of all I have said </a:t>
            </a:r>
            <a:r>
              <a:rPr lang="en-GB" sz="2500" b="1" i="1" dirty="0" err="1">
                <a:solidFill>
                  <a:schemeClr val="bg1"/>
                </a:solidFill>
              </a:rPr>
              <a:t>yo</a:t>
            </a:r>
            <a:r>
              <a:rPr lang="en-GB" sz="2500" b="1" i="1" dirty="0">
                <a:solidFill>
                  <a:schemeClr val="bg1"/>
                </a:solidFill>
              </a:rPr>
              <a:t> you.’ (John 14:16-17.25-26) </a:t>
            </a:r>
          </a:p>
          <a:p>
            <a:pPr marL="0" indent="0">
              <a:buNone/>
            </a:pPr>
            <a:r>
              <a:rPr lang="en-GB" sz="2500" b="1" i="1" dirty="0">
                <a:solidFill>
                  <a:schemeClr val="bg1"/>
                </a:solidFill>
              </a:rPr>
              <a:t>The Spirit too comes to help us in our weakness. For when we cannot choose words in order to pray properly, the Spirit himself expresses our plea in a way that could never be put into words, and God who knows everything in our hearts knows perfectly well what he means, and that the pleas of the saints expressed by the Spirit are according to the mind of God. (Rm 8:26-27)</a:t>
            </a:r>
          </a:p>
          <a:p>
            <a:pPr marL="0" indent="0">
              <a:buNone/>
            </a:pPr>
            <a:r>
              <a:rPr lang="en-GB" sz="2500" b="1" i="1" dirty="0">
                <a:solidFill>
                  <a:schemeClr val="bg1"/>
                </a:solidFill>
              </a:rPr>
              <a:t>Take some time to ask yourself ‘Do I know who the Holy Spirit is?’ ‘Who is he and why is he important for my life?’ Then, in small group share your personal experience.</a:t>
            </a:r>
          </a:p>
          <a:p>
            <a:pPr marL="0" indent="0">
              <a:buNone/>
            </a:pPr>
            <a:endParaRPr lang="en-GB" sz="2400" b="1" i="1" dirty="0">
              <a:solidFill>
                <a:schemeClr val="bg1"/>
              </a:solidFill>
            </a:endParaRPr>
          </a:p>
          <a:p>
            <a:pPr marL="0" indent="0">
              <a:buNone/>
            </a:pPr>
            <a:endParaRPr lang="en-GB" sz="2400" b="1" i="1" dirty="0">
              <a:solidFill>
                <a:schemeClr val="bg1"/>
              </a:solidFill>
            </a:endParaRPr>
          </a:p>
          <a:p>
            <a:pPr marL="0" indent="0">
              <a:buNone/>
            </a:pPr>
            <a:endParaRPr lang="en-GB" sz="2400" b="1" i="1" dirty="0">
              <a:solidFill>
                <a:schemeClr val="bg1"/>
              </a:solidFill>
            </a:endParaRPr>
          </a:p>
          <a:p>
            <a:pPr marL="0" indent="0">
              <a:buNone/>
            </a:pPr>
            <a:endParaRPr lang="en-GB" sz="4400" b="1" i="1" dirty="0">
              <a:solidFill>
                <a:schemeClr val="bg1"/>
              </a:solidFill>
            </a:endParaRPr>
          </a:p>
          <a:p>
            <a:pPr marL="0" indent="0">
              <a:buNone/>
            </a:pPr>
            <a:endParaRPr lang="en-GB" sz="4400" b="1" i="1" dirty="0">
              <a:solidFill>
                <a:schemeClr val="bg1"/>
              </a:solidFill>
            </a:endParaRPr>
          </a:p>
        </p:txBody>
      </p:sp>
    </p:spTree>
    <p:extLst>
      <p:ext uri="{BB962C8B-B14F-4D97-AF65-F5344CB8AC3E}">
        <p14:creationId xmlns:p14="http://schemas.microsoft.com/office/powerpoint/2010/main" val="1180477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p:txBody>
          <a:bodyPr>
            <a:normAutofit/>
          </a:bodyPr>
          <a:lstStyle/>
          <a:p>
            <a:pPr algn="ctr"/>
            <a:r>
              <a:rPr lang="en-GB" sz="6600" b="1" dirty="0">
                <a:solidFill>
                  <a:schemeClr val="bg1"/>
                </a:solidFill>
              </a:rPr>
              <a:t>Who is the Holy Spirit?</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838200" y="1502229"/>
            <a:ext cx="10515600" cy="5077505"/>
          </a:xfrm>
        </p:spPr>
        <p:txBody>
          <a:bodyPr>
            <a:normAutofit fontScale="25000" lnSpcReduction="20000"/>
          </a:bodyPr>
          <a:lstStyle/>
          <a:p>
            <a:pPr marL="0" indent="0">
              <a:buNone/>
            </a:pPr>
            <a:r>
              <a:rPr lang="en-GB" sz="4400" b="1" i="1" dirty="0">
                <a:solidFill>
                  <a:schemeClr val="bg1"/>
                </a:solidFill>
              </a:rPr>
              <a:t>‘</a:t>
            </a:r>
            <a:r>
              <a:rPr lang="en-GB" sz="12800" b="1" i="1" dirty="0">
                <a:solidFill>
                  <a:schemeClr val="bg1"/>
                </a:solidFill>
              </a:rPr>
              <a:t>The grace of Our Lord Jesus Christ, the love of God and the communion of the Holy Spirit be with you all.’ (2 Cor 13:14)</a:t>
            </a:r>
          </a:p>
          <a:p>
            <a:pPr marL="0" indent="0">
              <a:buNone/>
            </a:pPr>
            <a:r>
              <a:rPr lang="en-GB" sz="12800" b="1" i="1" dirty="0">
                <a:solidFill>
                  <a:schemeClr val="bg1"/>
                </a:solidFill>
              </a:rPr>
              <a:t>The whole of  the Christian life is intimately rooted and permeated by the action of the Holy Spirit . It is the Spirit who leads and enable the faithful to live their live in full configuration with Christ. He is the Spirit of truth, leading men to understand the mystery of Christ, the fulfilment of the scriptures, the meaning of his words, of his actions, of his signs, all hitherto obscure to his disciples. Then, Christians, in order to develop and reach maturity, require special assistance from the Holy Spirit and his gifts. Indeed, the profound mystery of the Spirit is that of being a gift himself. </a:t>
            </a:r>
          </a:p>
        </p:txBody>
      </p:sp>
    </p:spTree>
    <p:extLst>
      <p:ext uri="{BB962C8B-B14F-4D97-AF65-F5344CB8AC3E}">
        <p14:creationId xmlns:p14="http://schemas.microsoft.com/office/powerpoint/2010/main" val="2906208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p:txBody>
          <a:bodyPr>
            <a:normAutofit/>
          </a:bodyPr>
          <a:lstStyle/>
          <a:p>
            <a:pPr algn="ctr"/>
            <a:r>
              <a:rPr lang="en-GB" sz="6600" b="1" dirty="0">
                <a:solidFill>
                  <a:schemeClr val="bg1"/>
                </a:solidFill>
              </a:rPr>
              <a:t>Who is the Holy Spirit?</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838200" y="1502229"/>
            <a:ext cx="10515600" cy="5077505"/>
          </a:xfrm>
        </p:spPr>
        <p:txBody>
          <a:bodyPr>
            <a:normAutofit/>
          </a:bodyPr>
          <a:lstStyle/>
          <a:p>
            <a:pPr marL="0" indent="0">
              <a:buNone/>
            </a:pPr>
            <a:r>
              <a:rPr lang="en-GB" sz="3200" b="1" i="1" dirty="0">
                <a:solidFill>
                  <a:schemeClr val="bg1"/>
                </a:solidFill>
              </a:rPr>
              <a:t>The Holy Spirit is a gift because he doesn’t speak of himself, but he reveals anything that the Father has both directly taught us and revealed to us through the Son.</a:t>
            </a:r>
          </a:p>
          <a:p>
            <a:pPr marL="0" indent="0">
              <a:buNone/>
            </a:pPr>
            <a:r>
              <a:rPr lang="en-GB" sz="3200" b="1" i="1" dirty="0">
                <a:solidFill>
                  <a:schemeClr val="bg1"/>
                </a:solidFill>
              </a:rPr>
              <a:t> ‘After all, the depth of a man can only be known by his own Spirit, not by any other man, and in the same way the depth of God can only be known by the Spirit of God. Now instead of the world, you gave received the Spirit that comes from God, to teach us to understand the gifts that he has given us. Therefore, we teach not in the </a:t>
            </a:r>
            <a:r>
              <a:rPr lang="en-GB" sz="3200" b="1" i="1" dirty="0" err="1">
                <a:solidFill>
                  <a:schemeClr val="bg1"/>
                </a:solidFill>
              </a:rPr>
              <a:t>wayin</a:t>
            </a:r>
            <a:r>
              <a:rPr lang="en-GB" sz="3200" b="1" i="1" dirty="0">
                <a:solidFill>
                  <a:schemeClr val="bg1"/>
                </a:solidFill>
              </a:rPr>
              <a:t> which philosophy is taught, but in the way that the Spirit teaches us: we teach spiritual things spiritually. </a:t>
            </a:r>
          </a:p>
        </p:txBody>
      </p:sp>
    </p:spTree>
    <p:extLst>
      <p:ext uri="{BB962C8B-B14F-4D97-AF65-F5344CB8AC3E}">
        <p14:creationId xmlns:p14="http://schemas.microsoft.com/office/powerpoint/2010/main" val="2209864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p:txBody>
          <a:bodyPr>
            <a:normAutofit/>
          </a:bodyPr>
          <a:lstStyle/>
          <a:p>
            <a:pPr algn="ctr"/>
            <a:r>
              <a:rPr lang="en-GB" sz="6600" b="1" dirty="0">
                <a:solidFill>
                  <a:schemeClr val="bg1"/>
                </a:solidFill>
              </a:rPr>
              <a:t>Who is the Holy Spirit?</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838200" y="1502229"/>
            <a:ext cx="10515600" cy="5077505"/>
          </a:xfrm>
        </p:spPr>
        <p:txBody>
          <a:bodyPr>
            <a:noAutofit/>
          </a:bodyPr>
          <a:lstStyle/>
          <a:p>
            <a:pPr marL="0" indent="0">
              <a:buNone/>
            </a:pPr>
            <a:r>
              <a:rPr lang="en-GB" sz="3400" b="1" i="1" dirty="0">
                <a:solidFill>
                  <a:schemeClr val="bg1"/>
                </a:solidFill>
              </a:rPr>
              <a:t>An unspiritual person is one who does not accept anything of the Spirit of God: he sees it all as nonsense; it is beyond his understanding because it can only be understood by means of the Spirit. A spiritual man, on the other hand, is able to judge the value of everything, and his own value is not to be judged by other men. As scriptures says: Who can know the mind of the Lord, so who can teach him? But we are those who have the mind of Christ. (1 Corinthians 2:11-16)</a:t>
            </a:r>
          </a:p>
        </p:txBody>
      </p:sp>
    </p:spTree>
    <p:extLst>
      <p:ext uri="{BB962C8B-B14F-4D97-AF65-F5344CB8AC3E}">
        <p14:creationId xmlns:p14="http://schemas.microsoft.com/office/powerpoint/2010/main" val="98708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p:txBody>
          <a:bodyPr>
            <a:normAutofit/>
          </a:bodyPr>
          <a:lstStyle/>
          <a:p>
            <a:pPr algn="ctr"/>
            <a:r>
              <a:rPr lang="en-GB" sz="6600" b="1" dirty="0">
                <a:solidFill>
                  <a:schemeClr val="bg1"/>
                </a:solidFill>
              </a:rPr>
              <a:t>Who is the Holy Spirit?</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838200" y="1502229"/>
            <a:ext cx="10515600" cy="5077505"/>
          </a:xfrm>
        </p:spPr>
        <p:txBody>
          <a:bodyPr>
            <a:noAutofit/>
          </a:bodyPr>
          <a:lstStyle/>
          <a:p>
            <a:pPr marL="0" indent="0">
              <a:buNone/>
            </a:pPr>
            <a:r>
              <a:rPr lang="en-GB" sz="3200" b="1" i="1" dirty="0">
                <a:solidFill>
                  <a:schemeClr val="bg1"/>
                </a:solidFill>
              </a:rPr>
              <a:t>No one can say 'Jesus is Lord' except by the Holy Spirit.“ (1 Cor 12:3) "God has sent the Spirit of his Son into our hearts, crying, 'Abba! Father!“’ (Gal 4:6) This knowledge of faith is possible only in the Holy Spirit: to be in touch with Christ, we must first have been touched by the Holy Spirit. He comes to meet us and kindles faith in us. By virtue of our Baptism, the first sacrament of the faith, the Holy Spirit in the Church communicates to us, intimately and personally, the life that originates in the Father and is offered to us in the Son. (CCC 683) </a:t>
            </a:r>
          </a:p>
          <a:p>
            <a:pPr marL="0" indent="0">
              <a:buNone/>
            </a:pPr>
            <a:endParaRPr lang="en-GB" sz="3400" b="1" i="1" dirty="0">
              <a:solidFill>
                <a:schemeClr val="bg1"/>
              </a:solidFill>
            </a:endParaRPr>
          </a:p>
          <a:p>
            <a:pPr marL="0" indent="0">
              <a:buNone/>
            </a:pPr>
            <a:endParaRPr lang="en-GB" sz="3400" b="1" i="1" dirty="0">
              <a:solidFill>
                <a:schemeClr val="bg1"/>
              </a:solidFill>
            </a:endParaRPr>
          </a:p>
        </p:txBody>
      </p:sp>
    </p:spTree>
    <p:extLst>
      <p:ext uri="{BB962C8B-B14F-4D97-AF65-F5344CB8AC3E}">
        <p14:creationId xmlns:p14="http://schemas.microsoft.com/office/powerpoint/2010/main" val="39517882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6895</TotalTime>
  <Words>6504</Words>
  <Application>Microsoft Office PowerPoint</Application>
  <PresentationFormat>Widescreen</PresentationFormat>
  <Paragraphs>126</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Aptos</vt:lpstr>
      <vt:lpstr>Aptos Display</vt:lpstr>
      <vt:lpstr>Arial</vt:lpstr>
      <vt:lpstr>Calibri</vt:lpstr>
      <vt:lpstr>Office Theme</vt:lpstr>
      <vt:lpstr>Welwyn Garden City Parishes Easter Course</vt:lpstr>
      <vt:lpstr>Welwyn Garden City Parishes Easter Course</vt:lpstr>
      <vt:lpstr>Opening Prayer</vt:lpstr>
      <vt:lpstr>The 7 Gifts of the Holy Spirit</vt:lpstr>
      <vt:lpstr>Who is the Holy Spirit?</vt:lpstr>
      <vt:lpstr>Who is the Holy Spirit?</vt:lpstr>
      <vt:lpstr>Who is the Holy Spirit?</vt:lpstr>
      <vt:lpstr>Who is the Holy Spirit?</vt:lpstr>
      <vt:lpstr>Who is the Holy Spirit?</vt:lpstr>
      <vt:lpstr>Who is the Holy Spirit?</vt:lpstr>
      <vt:lpstr>Who is the Holy Spirit?</vt:lpstr>
      <vt:lpstr>Who is the Holy Spirit?</vt:lpstr>
      <vt:lpstr>Who is the Holy Spirit?</vt:lpstr>
      <vt:lpstr>Who is the Holy Spirit?</vt:lpstr>
      <vt:lpstr>The Holy Spirit, the Giver of Life</vt:lpstr>
      <vt:lpstr>The Holy Spirit, the Giver of Life</vt:lpstr>
      <vt:lpstr>The 7 gifts of Holy Spirit</vt:lpstr>
      <vt:lpstr>The 7 gifts of Holy Spirit</vt:lpstr>
      <vt:lpstr>The 7 gifts of Holy Spirit</vt:lpstr>
      <vt:lpstr>The 7 gifts of Holy Spirit</vt:lpstr>
      <vt:lpstr>The 7 gifts of Holy Spirit</vt:lpstr>
      <vt:lpstr>The 7 gifts of Holy Spirit</vt:lpstr>
      <vt:lpstr>The gift of Wisdom</vt:lpstr>
      <vt:lpstr>The gift of Wisdom</vt:lpstr>
      <vt:lpstr>The gift of Wisdom</vt:lpstr>
      <vt:lpstr>The gift of Wisdom</vt:lpstr>
      <vt:lpstr>The gift of Wisdom</vt:lpstr>
      <vt:lpstr>The gift of Wisdom</vt:lpstr>
      <vt:lpstr>The gift of Wisdom</vt:lpstr>
      <vt:lpstr>The gift of Wisdom</vt:lpstr>
      <vt:lpstr>The gift of Wisdom</vt:lpstr>
      <vt:lpstr>The gift of Wisdom</vt:lpstr>
      <vt:lpstr>The gift of Wisdom</vt:lpstr>
      <vt:lpstr>The gift of Wisdom</vt:lpstr>
      <vt:lpstr>The gift of Wisdom</vt:lpstr>
      <vt:lpstr>The gift of Wisdom</vt:lpstr>
      <vt:lpstr>The gift of Wisdom</vt:lpstr>
      <vt:lpstr>The gift of Wisdom</vt:lpstr>
      <vt:lpstr>The gift of Wisdom</vt:lpstr>
      <vt:lpstr>The gift of Wisdom</vt:lpstr>
      <vt:lpstr>The gift of Wisdom</vt:lpstr>
      <vt:lpstr>The gift of Wisdom</vt:lpstr>
      <vt:lpstr>Final Prayer</vt:lpstr>
      <vt:lpstr>Final Prayer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is the Holy Spirit?  What does it do for me?</dc:title>
  <dc:creator>Marco Salvagnini</dc:creator>
  <cp:lastModifiedBy>Marco Salvagnini</cp:lastModifiedBy>
  <cp:revision>137</cp:revision>
  <dcterms:created xsi:type="dcterms:W3CDTF">2023-03-02T15:43:36Z</dcterms:created>
  <dcterms:modified xsi:type="dcterms:W3CDTF">2024-04-04T17:21:59Z</dcterms:modified>
</cp:coreProperties>
</file>